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7" r:id="rId1"/>
  </p:sldMasterIdLst>
  <p:notesMasterIdLst>
    <p:notesMasterId r:id="rId45"/>
  </p:notesMasterIdLst>
  <p:sldIdLst>
    <p:sldId id="256" r:id="rId2"/>
    <p:sldId id="258" r:id="rId3"/>
    <p:sldId id="260" r:id="rId4"/>
    <p:sldId id="261" r:id="rId5"/>
    <p:sldId id="262" r:id="rId6"/>
    <p:sldId id="263" r:id="rId7"/>
    <p:sldId id="264" r:id="rId8"/>
    <p:sldId id="265" r:id="rId9"/>
    <p:sldId id="257" r:id="rId10"/>
    <p:sldId id="275" r:id="rId11"/>
    <p:sldId id="276" r:id="rId12"/>
    <p:sldId id="277" r:id="rId13"/>
    <p:sldId id="278" r:id="rId14"/>
    <p:sldId id="279" r:id="rId15"/>
    <p:sldId id="259" r:id="rId16"/>
    <p:sldId id="274" r:id="rId17"/>
    <p:sldId id="280" r:id="rId18"/>
    <p:sldId id="281" r:id="rId19"/>
    <p:sldId id="283" r:id="rId20"/>
    <p:sldId id="282" r:id="rId21"/>
    <p:sldId id="284" r:id="rId22"/>
    <p:sldId id="285" r:id="rId23"/>
    <p:sldId id="286" r:id="rId24"/>
    <p:sldId id="287" r:id="rId25"/>
    <p:sldId id="266" r:id="rId26"/>
    <p:sldId id="288" r:id="rId27"/>
    <p:sldId id="293" r:id="rId28"/>
    <p:sldId id="291" r:id="rId29"/>
    <p:sldId id="290" r:id="rId30"/>
    <p:sldId id="300" r:id="rId31"/>
    <p:sldId id="289" r:id="rId32"/>
    <p:sldId id="294" r:id="rId33"/>
    <p:sldId id="295" r:id="rId34"/>
    <p:sldId id="296" r:id="rId35"/>
    <p:sldId id="297" r:id="rId36"/>
    <p:sldId id="298" r:id="rId37"/>
    <p:sldId id="299" r:id="rId38"/>
    <p:sldId id="269" r:id="rId39"/>
    <p:sldId id="267" r:id="rId40"/>
    <p:sldId id="268" r:id="rId41"/>
    <p:sldId id="271" r:id="rId42"/>
    <p:sldId id="272" r:id="rId43"/>
    <p:sldId id="270" r:id="rId44"/>
  </p:sldIdLst>
  <p:sldSz cx="12192000" cy="6858000"/>
  <p:notesSz cx="6858000" cy="9144000"/>
  <p:embeddedFontLst>
    <p:embeddedFont>
      <p:font typeface="Tahoma" pitchFamily="34" charset="0"/>
      <p:regular r:id="rId46"/>
      <p:bold r:id="rId47"/>
    </p:embeddedFont>
    <p:embeddedFont>
      <p:font typeface="Calibri Light" pitchFamily="34" charset="0"/>
      <p:regular r:id="rId48"/>
      <p:italic r:id="rId49"/>
    </p:embeddedFont>
    <p:embeddedFont>
      <p:font typeface="Calibri" pitchFamily="34" charset="0"/>
      <p:regular r:id="rId50"/>
      <p:bold r:id="rId51"/>
      <p:italic r:id="rId52"/>
      <p:boldItalic r:id="rId5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2838"/>
    <a:srgbClr val="433737"/>
    <a:srgbClr val="F6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71886" autoAdjust="0"/>
  </p:normalViewPr>
  <p:slideViewPr>
    <p:cSldViewPr snapToGrid="0">
      <p:cViewPr>
        <p:scale>
          <a:sx n="100" d="100"/>
          <a:sy n="100" d="100"/>
        </p:scale>
        <p:origin x="-876" y="-18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F08701-8677-4117-865C-BD9880575838}" type="datetimeFigureOut">
              <a:rPr lang="ru-RU" smtClean="0"/>
              <a:pPr/>
              <a:t>27.12.2023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877D3B-C487-4A33-91B7-72292B4883B6}" type="slidenum">
              <a:rPr lang="ru-RU" smtClean="0"/>
              <a:pPr/>
              <a:t>‹#›</a:t>
            </a:fld>
            <a:endParaRPr lang="ru-RU"/>
          </a:p>
        </p:txBody>
      </p:sp>
    </p:spTree>
    <p:extLst>
      <p:ext uri="{BB962C8B-B14F-4D97-AF65-F5344CB8AC3E}">
        <p14:creationId xmlns:p14="http://schemas.microsoft.com/office/powerpoint/2010/main" val="2544906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ecanter.ru/jerez"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alcofan.com/bozhole-nuvo-%e2%80%93-prazdnik-molodogo-francuzskogo-vina.html"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alcofan.com/vino-amarone-della-valpolichella.html"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E877D3B-C487-4A33-91B7-72292B4883B6}" type="slidenum">
              <a:rPr lang="ru-RU" smtClean="0"/>
              <a:pPr/>
              <a:t>1</a:t>
            </a:fld>
            <a:endParaRPr lang="ru-RU"/>
          </a:p>
        </p:txBody>
      </p:sp>
    </p:spTree>
    <p:extLst>
      <p:ext uri="{BB962C8B-B14F-4D97-AF65-F5344CB8AC3E}">
        <p14:creationId xmlns:p14="http://schemas.microsoft.com/office/powerpoint/2010/main" val="1333415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2</a:t>
            </a:fld>
            <a:endParaRPr lang="ru-RU"/>
          </a:p>
        </p:txBody>
      </p:sp>
    </p:spTree>
    <p:extLst>
      <p:ext uri="{BB962C8B-B14F-4D97-AF65-F5344CB8AC3E}">
        <p14:creationId xmlns:p14="http://schemas.microsoft.com/office/powerpoint/2010/main" val="80649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Виноградное вино – это, конечно, алкогольный напиток, крепостью 9-22%. Получается путем полным или частичным сбраживанием виноградного сусла, т.е. сока виноградного. Иногда с мезгой (смесь сока, ягод, гребней, косточек) и цельных ягод, иногда без мезги только ягод. Только ягоды быстро ферментируются, отжимается сок и получается такое молодое вино. Его, конечно, нужно отфильтровать и </a:t>
            </a:r>
            <a:r>
              <a:rPr lang="ru-RU" dirty="0" err="1"/>
              <a:t>тд</a:t>
            </a:r>
            <a:endParaRPr lang="ru-RU" dirty="0"/>
          </a:p>
          <a:p>
            <a:r>
              <a:rPr lang="ru-RU" dirty="0"/>
              <a:t>Основные показатели:</a:t>
            </a:r>
          </a:p>
          <a:p>
            <a:r>
              <a:rPr lang="ru-RU" dirty="0"/>
              <a:t>Крепость и  сахаристость </a:t>
            </a:r>
          </a:p>
          <a:p>
            <a:r>
              <a:rPr lang="ru-RU" dirty="0"/>
              <a:t>Но вино, конечно, это в первую и главную очередь – удовольствие </a:t>
            </a:r>
          </a:p>
          <a:p>
            <a:endParaRPr lang="ru-RU" dirty="0"/>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a:t>
            </a:fld>
            <a:endParaRPr lang="ru-RU"/>
          </a:p>
        </p:txBody>
      </p:sp>
    </p:spTree>
    <p:extLst>
      <p:ext uri="{BB962C8B-B14F-4D97-AF65-F5344CB8AC3E}">
        <p14:creationId xmlns:p14="http://schemas.microsoft.com/office/powerpoint/2010/main" val="1270596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Это вы, наверное, уже знаете – вина могут быть белые, красные и розовые. Это классификация по цвету</a:t>
            </a:r>
          </a:p>
          <a:p>
            <a:r>
              <a:rPr lang="ru-RU" dirty="0"/>
              <a:t>Белые делаются из белых, а также из красных сортов винограда. Если вас это удивляет, то вспомните обычный столовый виноград, кожицу снимаете, а внутри мякоть какого цвета? Белого, светлого. Поэтому если быстро отжать виноград, то кожица не успеет окрасить сусло. Но, насколько я поняла, подобными технологиями изготовления белых вин из других сортов винограда, пользуются редко, поэтому, скорее всего, если бы у нас на столе стояли белые вина, они были бы сделаны из белых сортов винограда.</a:t>
            </a:r>
          </a:p>
          <a:p>
            <a:r>
              <a:rPr lang="ru-RU" dirty="0"/>
              <a:t>Красные делаются из красных, а розовые – ну, как видите, из разных сортов </a:t>
            </a:r>
          </a:p>
          <a:p>
            <a:r>
              <a:rPr lang="ru-RU" dirty="0"/>
              <a:t>Розовое вино, на самом деле, сложнее в изготовлении и отличается от красного технологией производства. Цвет зависит от контакта самого сока с кожицей, чем дольше контакт, тем интенсивнее окрашивается сусло. Также интенсивность окрашивания зависит от выдержки. К слову, розовое вино НЕ изготавливают путем смешивания красного и белого. Если вдруг, вы, как и я, раньше так думали, то вы ошибались))</a:t>
            </a:r>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4</a:t>
            </a:fld>
            <a:endParaRPr lang="ru-RU"/>
          </a:p>
        </p:txBody>
      </p:sp>
    </p:spTree>
    <p:extLst>
      <p:ext uri="{BB962C8B-B14F-4D97-AF65-F5344CB8AC3E}">
        <p14:creationId xmlns:p14="http://schemas.microsoft.com/office/powerpoint/2010/main" val="1702089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Вина также классифицируются по сорту:</a:t>
            </a:r>
          </a:p>
          <a:p>
            <a:pPr marL="0" indent="0">
              <a:buFont typeface="Arial" panose="020B0604020202020204" pitchFamily="34" charset="0"/>
              <a:buNone/>
            </a:pPr>
            <a:endParaRPr lang="ru-RU" dirty="0"/>
          </a:p>
          <a:p>
            <a:pPr marL="0" indent="0">
              <a:buFont typeface="Arial" panose="020B0604020202020204" pitchFamily="34" charset="0"/>
              <a:buNone/>
            </a:pPr>
            <a:r>
              <a:rPr lang="ru-RU" dirty="0"/>
              <a:t>Существуют сортовые вина ( или </a:t>
            </a:r>
            <a:r>
              <a:rPr lang="ru-RU" dirty="0" err="1"/>
              <a:t>моносепажные</a:t>
            </a:r>
            <a:r>
              <a:rPr lang="ru-RU" dirty="0"/>
              <a:t>), </a:t>
            </a:r>
            <a:r>
              <a:rPr lang="ru-RU" dirty="0" err="1"/>
              <a:t>сепажные</a:t>
            </a:r>
            <a:r>
              <a:rPr lang="ru-RU" dirty="0"/>
              <a:t> (ака </a:t>
            </a:r>
            <a:r>
              <a:rPr lang="ru-RU" dirty="0" err="1"/>
              <a:t>ассамбляжные</a:t>
            </a:r>
            <a:r>
              <a:rPr lang="ru-RU" dirty="0"/>
              <a:t> или бленды) и </a:t>
            </a:r>
            <a:r>
              <a:rPr lang="ru-RU" dirty="0" err="1"/>
              <a:t>купажные</a:t>
            </a:r>
            <a:r>
              <a:rPr lang="ru-RU" dirty="0"/>
              <a:t>.</a:t>
            </a:r>
          </a:p>
          <a:p>
            <a:pPr marL="171450" indent="-171450">
              <a:buFont typeface="Arial" panose="020B0604020202020204" pitchFamily="34" charset="0"/>
              <a:buChar char="•"/>
            </a:pPr>
            <a:r>
              <a:rPr lang="ru-RU" dirty="0"/>
              <a:t>Сортовые вина изготавливаются из одного сорта вина. У нас сегодня на столе есть бутылочка сортового вина – Барбера, о каждой бутылке я, конечно же, расскажу, но попозже. Может быть, вы даже слышали, названия одних из самых распространенных сортовых вин – Мускат, Шардоне, Рислинг, Совиньон, Мерло. Иногда, к слову, сортовые вина называются не по названию сорта, а по региону производства, например – </a:t>
            </a:r>
            <a:r>
              <a:rPr lang="ru-RU" dirty="0" err="1"/>
              <a:t>Риоха</a:t>
            </a:r>
            <a:r>
              <a:rPr lang="ru-RU" dirty="0"/>
              <a:t>, у нас она стоит на столе. Называется </a:t>
            </a:r>
            <a:r>
              <a:rPr lang="ru-RU" dirty="0" err="1"/>
              <a:t>риоха</a:t>
            </a:r>
            <a:r>
              <a:rPr lang="ru-RU" dirty="0"/>
              <a:t>, и на сайте </a:t>
            </a:r>
            <a:r>
              <a:rPr lang="ru-RU" dirty="0" err="1"/>
              <a:t>риоха</a:t>
            </a:r>
            <a:r>
              <a:rPr lang="ru-RU" dirty="0"/>
              <a:t>, но сорт называется </a:t>
            </a:r>
            <a:r>
              <a:rPr lang="ru-RU" dirty="0" err="1"/>
              <a:t>Темпранильо</a:t>
            </a:r>
            <a:r>
              <a:rPr lang="ru-RU" dirty="0"/>
              <a:t>. А </a:t>
            </a:r>
            <a:r>
              <a:rPr lang="ru-RU" dirty="0" err="1"/>
              <a:t>Риоха</a:t>
            </a:r>
            <a:r>
              <a:rPr lang="ru-RU" dirty="0"/>
              <a:t> – это регион в Испании. </a:t>
            </a:r>
          </a:p>
          <a:p>
            <a:pPr marL="171450" indent="-171450">
              <a:buFont typeface="Arial" panose="020B0604020202020204" pitchFamily="34" charset="0"/>
              <a:buChar char="•"/>
            </a:pPr>
            <a:r>
              <a:rPr lang="ru-RU" dirty="0"/>
              <a:t>Также есть </a:t>
            </a:r>
            <a:r>
              <a:rPr lang="ru-RU" dirty="0" err="1"/>
              <a:t>сепажные</a:t>
            </a:r>
            <a:r>
              <a:rPr lang="ru-RU" dirty="0"/>
              <a:t> вина, или </a:t>
            </a:r>
            <a:r>
              <a:rPr lang="ru-RU" dirty="0" smtClean="0"/>
              <a:t>ассамбляжи</a:t>
            </a:r>
            <a:r>
              <a:rPr lang="ru-RU" dirty="0"/>
              <a:t>, или бленды. Как хотите. На самом деле. Было немного сложно разобраться, в этих терминах, НО, если я правильно поняла, то </a:t>
            </a:r>
            <a:r>
              <a:rPr lang="ru-RU" dirty="0" err="1"/>
              <a:t>сепажные</a:t>
            </a:r>
            <a:r>
              <a:rPr lang="ru-RU" dirty="0"/>
              <a:t> вина, или ассамбляжи – это вина, полученные путем смешивания винограда разных сортов, то есть ДО брожения. Такое вино получают путем смешивания разных сортов одного года урожая, и собранных на одном винограднике. Главная цель создания ассамбляжа – это гармонизация вкуса. Так, например, классический сорт Каберне Совиньон имеет достаточно мощные танины и повышенную кислотность, которая нравится далеко не всем покупателям, но вместе с тем именно благодаря этим качествам сорт имеет хороший потенциал к длительной выдержке. Многие виноделы смешивают его с сортом Шираз или Мерло, чтобы сделать вкус более мягким и сладким, добавить нежных фруктовых ароматов.</a:t>
            </a:r>
          </a:p>
          <a:p>
            <a:pPr marL="171450" indent="-171450">
              <a:buFont typeface="Arial" panose="020B0604020202020204" pitchFamily="34" charset="0"/>
              <a:buChar char="•"/>
            </a:pPr>
            <a:r>
              <a:rPr lang="ru-RU" dirty="0" err="1"/>
              <a:t>Купажные</a:t>
            </a:r>
            <a:r>
              <a:rPr lang="ru-RU" dirty="0"/>
              <a:t> вина же получают также путем смешивания, но смешивают уже ЧАЩЕ ВСЕГО уже виноматериал, а не сам виноград. То есть каждый сорт винограда сбраживается отдельно, а потом </a:t>
            </a:r>
            <a:r>
              <a:rPr lang="ru-RU" dirty="0" smtClean="0"/>
              <a:t>смешивается</a:t>
            </a:r>
            <a:r>
              <a:rPr lang="ru-RU" dirty="0"/>
              <a:t>. С</a:t>
            </a:r>
            <a:r>
              <a:rPr lang="ru-RU" b="0" i="0" dirty="0">
                <a:solidFill>
                  <a:srgbClr val="666666"/>
                </a:solidFill>
                <a:effectLst/>
                <a:latin typeface="Montserrat" panose="020B0604020202020204" pitchFamily="2" charset="-52"/>
              </a:rPr>
              <a:t>оздавая купаж, винодел может использовать различный по сортовому или географическому признаку виноматериал, чтобы скрыть дефекты отдельных компонентов в его составе и улучшить качество вина. Если верить одному источнику информации в интернет, то именно желание скрыть недостатки является главной задачей купажа и его отличием от ассамбляжа.</a:t>
            </a:r>
          </a:p>
          <a:p>
            <a:pPr marL="171450" indent="-171450">
              <a:buFont typeface="Arial" panose="020B0604020202020204" pitchFamily="34" charset="0"/>
              <a:buChar char="•"/>
            </a:pP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5</a:t>
            </a:fld>
            <a:endParaRPr lang="ru-RU"/>
          </a:p>
        </p:txBody>
      </p:sp>
    </p:spTree>
    <p:extLst>
      <p:ext uri="{BB962C8B-B14F-4D97-AF65-F5344CB8AC3E}">
        <p14:creationId xmlns:p14="http://schemas.microsoft.com/office/powerpoint/2010/main" val="148288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Вино, на самом деле, достаточно калорийный напиток, но его калорийность может варьироваться в зависимости от количества остаточного сахара. </a:t>
            </a:r>
          </a:p>
          <a:p>
            <a:pPr marL="171450" indent="-171450">
              <a:buFont typeface="Arial" panose="020B0604020202020204" pitchFamily="34" charset="0"/>
              <a:buChar char="•"/>
            </a:pPr>
            <a:r>
              <a:rPr lang="ru-RU" dirty="0"/>
              <a:t>в одном литре сухого вина – 4 грамма сахара, на литр </a:t>
            </a:r>
            <a:r>
              <a:rPr lang="ru-RU" dirty="0" smtClean="0"/>
              <a:t>полусухого </a:t>
            </a:r>
            <a:r>
              <a:rPr lang="ru-RU" dirty="0"/>
              <a:t>вина приходится от 4 до 18 </a:t>
            </a:r>
            <a:r>
              <a:rPr lang="ru-RU" dirty="0" err="1"/>
              <a:t>гр</a:t>
            </a:r>
            <a:r>
              <a:rPr lang="ru-RU" dirty="0"/>
              <a:t> сахар. Уже побольше разброс пошел, да. В литре полусладкого вина – от 18 до 45 грамм сахара, а в литре сладкого вина – не менее 45 грамм сахара. Может быть и больше, конечно. К слову, такое понятие, как полусладкое вино существует только в России и , скорее всего, странах </a:t>
            </a:r>
            <a:r>
              <a:rPr lang="ru-RU" dirty="0" smtClean="0"/>
              <a:t>СНГ. </a:t>
            </a:r>
            <a:r>
              <a:rPr lang="ru-RU" dirty="0"/>
              <a:t>В других странах такого нет. Чтоб вы могли примерно визуализировать количество добавляемого сахара, 10 грамм сахара – это примерно чайная ложка. </a:t>
            </a:r>
          </a:p>
          <a:p>
            <a:pPr marL="0" indent="0">
              <a:buFont typeface="Arial" panose="020B0604020202020204" pitchFamily="34" charset="0"/>
              <a:buNone/>
            </a:pPr>
            <a:endParaRPr lang="ru-RU" dirty="0"/>
          </a:p>
          <a:p>
            <a:pPr marL="0" indent="0">
              <a:buFont typeface="Arial" panose="020B0604020202020204" pitchFamily="34" charset="0"/>
              <a:buNone/>
            </a:pPr>
            <a:r>
              <a:rPr lang="ru-RU" dirty="0"/>
              <a:t>На самом деле, тема достаточно сложная и непонятная, так как вино становится сладким, полусухим или сладким в процессе производства. Многие эксперты советуют останавливать свой выбор на сухих винах, если вы не в состоянии выложить несколько тысяч за бутылку полусухого или сладкого вина. Сейчас постараюсь </a:t>
            </a:r>
            <a:r>
              <a:rPr lang="ru-RU" dirty="0" smtClean="0"/>
              <a:t>объяснить </a:t>
            </a:r>
            <a:r>
              <a:rPr lang="ru-RU" dirty="0"/>
              <a:t>почему:</a:t>
            </a:r>
          </a:p>
          <a:p>
            <a:pPr marL="0" indent="0">
              <a:buFont typeface="Arial" panose="020B0604020202020204" pitchFamily="34" charset="0"/>
              <a:buNone/>
            </a:pPr>
            <a:endParaRPr lang="ru-RU" dirty="0"/>
          </a:p>
          <a:p>
            <a:pPr marL="171450" indent="-171450">
              <a:buFont typeface="Arial" panose="020B0604020202020204" pitchFamily="34" charset="0"/>
              <a:buChar char="•"/>
            </a:pPr>
            <a:r>
              <a:rPr lang="ru-RU" dirty="0"/>
              <a:t>Сухие вина содержат наименьшее количество сахара. Виноград собирается еще летом, а не осенью, и он не отличается сахаристостью. В процессе брожения почти весь содержавшийся в материале сахар будет съеден дрожжами и переработан в спирт и газ. Как правило, этот процесс останавливается примерно тогда, когда вино набирает примерно 8-15 процентов этилового спирта. Мне лично советовали выбирать вина крепостью не менее 13% градусов, а 13,5-14% - вообще супер. Это для красных вин, для белых можно и 12%. </a:t>
            </a:r>
          </a:p>
          <a:p>
            <a:pPr marL="171450" indent="-171450">
              <a:buFont typeface="Arial" panose="020B0604020202020204" pitchFamily="34" charset="0"/>
              <a:buChar char="•"/>
            </a:pPr>
            <a:r>
              <a:rPr lang="ru-RU" dirty="0"/>
              <a:t>Но эти значения я  называю, конечно, когда говорю о сухом вине. Естественно, что чем больше сахара, тем более крепким будет напиток. Полусухие, полусладкие и сладкие вина, конечно будут более крепкими. Относительно полусухого вина и процесса его производства.</a:t>
            </a:r>
          </a:p>
          <a:p>
            <a:pPr algn="just"/>
            <a:r>
              <a:rPr lang="ru-RU" dirty="0"/>
              <a:t>Конечно, полусухое вино изготавливают из более сладких сортов винограда. </a:t>
            </a:r>
            <a:r>
              <a:rPr lang="ru-RU" b="0" i="0" dirty="0">
                <a:solidFill>
                  <a:srgbClr val="3C3C3C"/>
                </a:solidFill>
                <a:effectLst/>
                <a:latin typeface="Lora" panose="020B0604020202020204" pitchFamily="2" charset="-52"/>
              </a:rPr>
              <a:t>Это </a:t>
            </a:r>
            <a:r>
              <a:rPr lang="ru-RU" b="0" i="0" dirty="0" err="1">
                <a:solidFill>
                  <a:srgbClr val="3C3C3C"/>
                </a:solidFill>
                <a:effectLst/>
                <a:latin typeface="Lora" panose="020B0604020202020204" pitchFamily="2" charset="-52"/>
              </a:rPr>
              <a:t>Мальбек</a:t>
            </a:r>
            <a:r>
              <a:rPr lang="ru-RU" b="0" i="0" dirty="0">
                <a:solidFill>
                  <a:srgbClr val="3C3C3C"/>
                </a:solidFill>
                <a:effectLst/>
                <a:latin typeface="Lora" panose="020B0604020202020204" pitchFamily="2" charset="-52"/>
              </a:rPr>
              <a:t>, Розовый мускат, Ркацители, </a:t>
            </a:r>
            <a:r>
              <a:rPr lang="ru-RU" b="0" i="0" dirty="0" err="1">
                <a:solidFill>
                  <a:srgbClr val="3C3C3C"/>
                </a:solidFill>
                <a:effectLst/>
                <a:latin typeface="Lora" panose="020B0604020202020204" pitchFamily="2" charset="-52"/>
              </a:rPr>
              <a:t>Сильване</a:t>
            </a:r>
            <a:r>
              <a:rPr lang="ru-RU" b="0" i="0" dirty="0">
                <a:solidFill>
                  <a:srgbClr val="3C3C3C"/>
                </a:solidFill>
                <a:effectLst/>
                <a:latin typeface="Lora" panose="020B0604020202020204" pitchFamily="2" charset="-52"/>
              </a:rPr>
              <a:t>. Или же виноградари собирают виноград не летом, а ближе к осени. Но это достаточно рисково по ряду причин – виноград может переспеть, буквально за 1-2 дня, начать плесневеть и </a:t>
            </a:r>
            <a:r>
              <a:rPr lang="ru-RU" b="0" i="0" dirty="0" err="1">
                <a:solidFill>
                  <a:srgbClr val="3C3C3C"/>
                </a:solidFill>
                <a:effectLst/>
                <a:latin typeface="Lora" panose="020B0604020202020204" pitchFamily="2" charset="-52"/>
              </a:rPr>
              <a:t>тд</a:t>
            </a:r>
            <a:r>
              <a:rPr lang="ru-RU" b="0" i="0" dirty="0">
                <a:solidFill>
                  <a:srgbClr val="3C3C3C"/>
                </a:solidFill>
                <a:effectLst/>
                <a:latin typeface="Lora" panose="020B0604020202020204" pitchFamily="2" charset="-52"/>
              </a:rPr>
              <a:t>.</a:t>
            </a:r>
          </a:p>
          <a:p>
            <a:pPr algn="just"/>
            <a:r>
              <a:rPr lang="ru-RU" dirty="0"/>
              <a:t>     Если сухое вино не требует дополнительного вмешательства человека в процесс брожения, то для того, чтобы получить полусухое вино, технологи должны на определенном этапе искусственно остановить этот процесс. </a:t>
            </a:r>
            <a:r>
              <a:rPr lang="ru-RU" b="0" i="0" dirty="0">
                <a:solidFill>
                  <a:srgbClr val="3C3C3C"/>
                </a:solidFill>
                <a:effectLst/>
                <a:latin typeface="Lora" panose="020B0604020202020204" pitchFamily="2" charset="-52"/>
              </a:rPr>
              <a:t>Особенность производства полусухого заключается именно в этом. Когда в сусле остаётся 1-2,5% сахара, путём понижения температуры до 4-5 градусов процесс искусственно останавливают. В редких случаях могут добавлять виноградный или любой другой спирт в сусло, но это будет уже крепленное вино. При этом само вызревание напитка не останавливается. Достижение необходимого аромата и вкусовых качеств потихоньку продолжается. При таком способе уровень крепости немного добавляется. А сахар остается, так как дрожжи не успели съесть все. </a:t>
            </a:r>
          </a:p>
          <a:p>
            <a:pPr algn="just"/>
            <a:endParaRPr lang="ru-RU" b="0" i="0" dirty="0">
              <a:solidFill>
                <a:srgbClr val="3C3C3C"/>
              </a:solidFill>
              <a:effectLst/>
              <a:latin typeface="Lora" panose="020B0604020202020204" pitchFamily="2" charset="-52"/>
            </a:endParaRPr>
          </a:p>
          <a:p>
            <a:pPr algn="just"/>
            <a:r>
              <a:rPr lang="ru-RU" b="0" i="0" dirty="0">
                <a:solidFill>
                  <a:srgbClr val="3C3C3C"/>
                </a:solidFill>
                <a:effectLst/>
                <a:latin typeface="Lora" panose="020B0604020202020204" pitchFamily="2" charset="-52"/>
              </a:rPr>
              <a:t>Тут следует отметить, что большинство экспертов, положа руку на сердце, заявляют, что ощутить первозданный вкус вина можно, попробовав оригинальное сухое вино. Отсутствие сладости даёт в полной мере почувствовать уникальный аромат и тонкость изысканных вкусовых качеств. Знатоки утверждают, и честно говоря, не первый </a:t>
            </a:r>
            <a:r>
              <a:rPr lang="ru-RU" b="0" i="0" dirty="0" smtClean="0">
                <a:solidFill>
                  <a:srgbClr val="3C3C3C"/>
                </a:solidFill>
                <a:effectLst/>
                <a:latin typeface="Lora" panose="020B0604020202020204" pitchFamily="2" charset="-52"/>
              </a:rPr>
              <a:t>раз </a:t>
            </a:r>
            <a:r>
              <a:rPr lang="ru-RU" b="0" i="0" dirty="0">
                <a:solidFill>
                  <a:srgbClr val="3C3C3C"/>
                </a:solidFill>
                <a:effectLst/>
                <a:latin typeface="Lora" panose="020B0604020202020204" pitchFamily="2" charset="-52"/>
              </a:rPr>
              <a:t>об этом слышу и не на одном сайте уже прочитала, что если изготавливать вино из не слишком хорошего винограда или нет возможности соблюдать необходимые технологические процессы, вино лучше закрепить. То есть вариант полусухого сусла считается самым подходящим для маскировки недостатков производства. Нет, конечно, есть и качественные вина, и решать, какое покупать – решать вам. </a:t>
            </a:r>
          </a:p>
          <a:p>
            <a:endParaRPr lang="ru-RU" b="0" i="0" dirty="0">
              <a:solidFill>
                <a:srgbClr val="3C3C3C"/>
              </a:solidFill>
              <a:effectLst/>
              <a:latin typeface="Lora" panose="020B0604020202020204" pitchFamily="2" charset="-52"/>
            </a:endParaRPr>
          </a:p>
          <a:p>
            <a:pPr marL="171450" indent="-171450">
              <a:buFont typeface="Arial" panose="020B0604020202020204" pitchFamily="34" charset="0"/>
              <a:buChar char="•"/>
            </a:pPr>
            <a:r>
              <a:rPr lang="ru-RU" b="0" i="0" dirty="0">
                <a:solidFill>
                  <a:srgbClr val="3C3C3C"/>
                </a:solidFill>
                <a:effectLst/>
                <a:latin typeface="Lora" panose="020B0604020202020204" pitchFamily="2" charset="-52"/>
              </a:rPr>
              <a:t>Сладкие вина, то есть самые крепкие вина изготавливать намного сложнее. Именно поэтому они, чаще всего, на порядок дороже сухих вин.</a:t>
            </a:r>
          </a:p>
          <a:p>
            <a:pPr marL="0" indent="0">
              <a:buFont typeface="Arial" panose="020B0604020202020204" pitchFamily="34" charset="0"/>
              <a:buNone/>
            </a:pPr>
            <a:r>
              <a:rPr lang="ru-RU" b="0" i="0" dirty="0">
                <a:solidFill>
                  <a:srgbClr val="3C3C3C"/>
                </a:solidFill>
                <a:effectLst/>
                <a:latin typeface="Lora" panose="020B0604020202020204" pitchFamily="2" charset="-52"/>
              </a:rPr>
              <a:t>Как же делают вино сладким?</a:t>
            </a:r>
          </a:p>
          <a:p>
            <a:pPr marL="0" indent="0">
              <a:buFont typeface="Arial" panose="020B0604020202020204" pitchFamily="34" charset="0"/>
              <a:buNone/>
            </a:pPr>
            <a:r>
              <a:rPr lang="ru-RU" b="0" i="0" dirty="0">
                <a:solidFill>
                  <a:srgbClr val="3C3C3C"/>
                </a:solidFill>
                <a:effectLst/>
                <a:latin typeface="Lora" panose="020B0604020202020204" pitchFamily="2" charset="-52"/>
              </a:rPr>
              <a:t>Изначально, конечно, играет роль несколько факторов – сорт, почва, климат и погода. </a:t>
            </a:r>
          </a:p>
          <a:p>
            <a:pPr marL="0" indent="0">
              <a:buFont typeface="Arial" panose="020B0604020202020204" pitchFamily="34" charset="0"/>
              <a:buNone/>
            </a:pPr>
            <a:r>
              <a:rPr lang="ru-RU" b="0" i="0" dirty="0">
                <a:solidFill>
                  <a:srgbClr val="3C3C3C"/>
                </a:solidFill>
                <a:effectLst/>
                <a:latin typeface="Lora" panose="020B0604020202020204" pitchFamily="2" charset="-52"/>
              </a:rPr>
              <a:t>Виноград также можно сделать более сладким на стадии выращивания несколькими способами:</a:t>
            </a:r>
          </a:p>
          <a:p>
            <a:pPr marL="171450" indent="-171450">
              <a:buFont typeface="Arial" panose="020B0604020202020204" pitchFamily="34" charset="0"/>
              <a:buChar char="•"/>
            </a:pPr>
            <a:r>
              <a:rPr lang="ru-RU" b="0" i="0" dirty="0">
                <a:solidFill>
                  <a:srgbClr val="3C3C3C"/>
                </a:solidFill>
                <a:effectLst/>
                <a:latin typeface="Lora" panose="020B0604020202020204" pitchFamily="2" charset="-52"/>
              </a:rPr>
              <a:t>Поздний сбор – риски потери урожая</a:t>
            </a:r>
          </a:p>
          <a:p>
            <a:pPr marL="171450" indent="-171450">
              <a:buFont typeface="Arial" panose="020B0604020202020204" pitchFamily="34" charset="0"/>
              <a:buChar char="•"/>
            </a:pPr>
            <a:r>
              <a:rPr lang="ru-RU" b="0" i="0" dirty="0">
                <a:solidFill>
                  <a:srgbClr val="3C3C3C"/>
                </a:solidFill>
                <a:effectLst/>
                <a:latin typeface="Lora" panose="020B0604020202020204" pitchFamily="2" charset="-52"/>
              </a:rPr>
              <a:t>Сушка </a:t>
            </a:r>
          </a:p>
          <a:p>
            <a:pPr marL="171450" indent="-171450">
              <a:buFont typeface="Arial" panose="020B0604020202020204" pitchFamily="34" charset="0"/>
              <a:buChar char="•"/>
            </a:pPr>
            <a:r>
              <a:rPr lang="ru-RU" b="0" i="0" dirty="0" err="1">
                <a:solidFill>
                  <a:srgbClr val="3C3C3C"/>
                </a:solidFill>
                <a:effectLst/>
                <a:latin typeface="Lora" panose="020B0604020202020204" pitchFamily="2" charset="-52"/>
              </a:rPr>
              <a:t>Ботритизация</a:t>
            </a:r>
            <a:r>
              <a:rPr lang="ru-RU" b="0" i="0" dirty="0">
                <a:solidFill>
                  <a:srgbClr val="3C3C3C"/>
                </a:solidFill>
                <a:effectLst/>
                <a:latin typeface="Lora" panose="020B0604020202020204" pitchFamily="2" charset="-52"/>
              </a:rPr>
              <a:t> – </a:t>
            </a:r>
            <a:r>
              <a:rPr lang="ru-RU" b="0" i="0" dirty="0" err="1">
                <a:solidFill>
                  <a:srgbClr val="3C3C3C"/>
                </a:solidFill>
                <a:effectLst/>
                <a:latin typeface="Lora" panose="020B0604020202020204" pitchFamily="2" charset="-52"/>
              </a:rPr>
              <a:t>напускание</a:t>
            </a:r>
            <a:r>
              <a:rPr lang="ru-RU" b="0" i="0" dirty="0">
                <a:solidFill>
                  <a:srgbClr val="3C3C3C"/>
                </a:solidFill>
                <a:effectLst/>
                <a:latin typeface="Lora" panose="020B0604020202020204" pitchFamily="2" charset="-52"/>
              </a:rPr>
              <a:t> плесени</a:t>
            </a:r>
          </a:p>
          <a:p>
            <a:pPr marL="171450" indent="-171450">
              <a:buFont typeface="Arial" panose="020B0604020202020204" pitchFamily="34" charset="0"/>
              <a:buChar char="•"/>
            </a:pPr>
            <a:r>
              <a:rPr lang="ru-RU" b="0" i="0" dirty="0">
                <a:solidFill>
                  <a:srgbClr val="3C3C3C"/>
                </a:solidFill>
                <a:effectLst/>
                <a:latin typeface="Lora" panose="020B0604020202020204" pitchFamily="2" charset="-52"/>
              </a:rPr>
              <a:t>Подмораживание </a:t>
            </a:r>
          </a:p>
          <a:p>
            <a:pPr marL="171450" indent="-171450">
              <a:buFont typeface="Arial" panose="020B0604020202020204" pitchFamily="34" charset="0"/>
              <a:buChar char="•"/>
            </a:pPr>
            <a:r>
              <a:rPr lang="ru-RU" b="0" i="0" dirty="0" err="1">
                <a:solidFill>
                  <a:srgbClr val="3C3C3C"/>
                </a:solidFill>
                <a:effectLst/>
                <a:latin typeface="Lora" panose="020B0604020202020204" pitchFamily="2" charset="-52"/>
              </a:rPr>
              <a:t>Шаптализация</a:t>
            </a:r>
            <a:r>
              <a:rPr lang="ru-RU" b="0" i="0" dirty="0">
                <a:solidFill>
                  <a:srgbClr val="3C3C3C"/>
                </a:solidFill>
                <a:effectLst/>
                <a:latin typeface="Lora" panose="020B0604020202020204" pitchFamily="2" charset="-52"/>
              </a:rPr>
              <a:t> – добавления сахара до начала брожения</a:t>
            </a:r>
            <a:endParaRPr lang="en-US" b="0" i="0" dirty="0">
              <a:solidFill>
                <a:srgbClr val="3C3C3C"/>
              </a:solidFill>
              <a:effectLst/>
              <a:latin typeface="Lora" panose="020B0604020202020204" pitchFamily="2" charset="-52"/>
            </a:endParaRPr>
          </a:p>
          <a:p>
            <a:pPr marL="171450" indent="-171450">
              <a:buFont typeface="Arial" panose="020B0604020202020204" pitchFamily="34" charset="0"/>
              <a:buChar char="•"/>
            </a:pPr>
            <a:endParaRPr lang="en-US" b="0" i="0" dirty="0">
              <a:solidFill>
                <a:srgbClr val="3C3C3C"/>
              </a:solidFill>
              <a:effectLst/>
              <a:latin typeface="Lora" panose="020B0604020202020204" pitchFamily="2" charset="-52"/>
            </a:endParaRPr>
          </a:p>
          <a:p>
            <a:pPr marL="171450" indent="-171450">
              <a:buFont typeface="Arial" panose="020B0604020202020204" pitchFamily="34" charset="0"/>
              <a:buChar char="•"/>
            </a:pPr>
            <a:r>
              <a:rPr lang="ru-RU" b="0" i="0" dirty="0">
                <a:solidFill>
                  <a:srgbClr val="3C3C3C"/>
                </a:solidFill>
                <a:effectLst/>
                <a:latin typeface="Lora" panose="020B0604020202020204" pitchFamily="2" charset="-52"/>
              </a:rPr>
              <a:t>Также, насколько я поняла, сама мезга, то есть отобранный виноград, требует дополнительной обработки перед прессованием – самый простой - подогревание, потом </a:t>
            </a:r>
            <a:r>
              <a:rPr lang="ru-RU" b="0" i="0" dirty="0" err="1">
                <a:solidFill>
                  <a:srgbClr val="3C3C3C"/>
                </a:solidFill>
                <a:effectLst/>
                <a:latin typeface="Lora" panose="020B0604020202020204" pitchFamily="2" charset="-52"/>
              </a:rPr>
              <a:t>сульфитирование</a:t>
            </a:r>
            <a:r>
              <a:rPr lang="ru-RU" b="0" i="0" dirty="0">
                <a:solidFill>
                  <a:srgbClr val="3C3C3C"/>
                </a:solidFill>
                <a:effectLst/>
                <a:latin typeface="Lora" panose="020B0604020202020204" pitchFamily="2" charset="-52"/>
              </a:rPr>
              <a:t> (окуривают – добавляют серу, наливают в бочку на 1/3 и трясут, потом то же самое 2 раза) и </a:t>
            </a:r>
            <a:r>
              <a:rPr lang="ru-RU" b="0" i="0" dirty="0" err="1">
                <a:solidFill>
                  <a:srgbClr val="3C3C3C"/>
                </a:solidFill>
                <a:effectLst/>
                <a:latin typeface="Lora" panose="020B0604020202020204" pitchFamily="2" charset="-52"/>
              </a:rPr>
              <a:t>подбраживание</a:t>
            </a:r>
            <a:r>
              <a:rPr lang="ru-RU" b="0" i="0" dirty="0">
                <a:solidFill>
                  <a:srgbClr val="3C3C3C"/>
                </a:solidFill>
                <a:effectLst/>
                <a:latin typeface="Lora" panose="020B0604020202020204" pitchFamily="2" charset="-52"/>
              </a:rPr>
              <a:t> (добавление винных дрожжей перед прессованием). Короче, ну буду вас грузить, там куча всяких других манипуляций, которые делают хорошее качественное сладкое вино – достаточно дорогим удовольствием. Я, думаю, теперь понятно, почему сладкое вино не может стоить ДЕШЕВЛЕ чем сухое? Сухое легче всего сделать. Если же сладкое или какое угодно вино, кроме сухого, стоит подозрительно дешево, возможно, были нарушены какие-то технологические процессы. Плюс, насколько я знаю, если в вино добавлены этиловый спирт, фруктовые дистилляты, сахаросодержащие продукты, красители и вкусовые добавки. </a:t>
            </a:r>
            <a:endParaRPr lang="ru-RU" b="0" i="0" dirty="0" smtClean="0">
              <a:solidFill>
                <a:srgbClr val="3C3C3C"/>
              </a:solidFill>
              <a:effectLst/>
              <a:latin typeface="Lora" panose="020B0604020202020204" pitchFamily="2" charset="-52"/>
            </a:endParaRPr>
          </a:p>
          <a:p>
            <a:pPr marL="171450" indent="-171450">
              <a:buFont typeface="Arial" panose="020B0604020202020204" pitchFamily="34" charset="0"/>
              <a:buChar char="•"/>
            </a:pPr>
            <a:endParaRPr lang="ru-RU" b="0" i="0" dirty="0" smtClean="0">
              <a:solidFill>
                <a:srgbClr val="3C3C3C"/>
              </a:solidFill>
              <a:effectLst/>
              <a:latin typeface="Lora" panose="020B0604020202020204" pitchFamily="2" charset="-52"/>
            </a:endParaRPr>
          </a:p>
          <a:p>
            <a:pPr marL="171450" indent="-171450">
              <a:buFont typeface="Arial" panose="020B0604020202020204" pitchFamily="34" charset="0"/>
              <a:buNone/>
            </a:pPr>
            <a:r>
              <a:rPr lang="ru-RU" b="0" i="0" dirty="0" smtClean="0">
                <a:solidFill>
                  <a:srgbClr val="3C3C3C"/>
                </a:solidFill>
                <a:effectLst/>
                <a:latin typeface="Lora" panose="020B0604020202020204" pitchFamily="2" charset="-52"/>
              </a:rPr>
              <a:t>==============</a:t>
            </a:r>
          </a:p>
          <a:p>
            <a:pPr marL="171450" indent="-171450">
              <a:buFont typeface="Arial" panose="020B0604020202020204" pitchFamily="34" charset="0"/>
              <a:buNone/>
            </a:pPr>
            <a:r>
              <a:rPr lang="ru-RU" sz="1200" b="0" i="0" kern="1200" dirty="0" smtClean="0">
                <a:solidFill>
                  <a:schemeClr val="tx1"/>
                </a:solidFill>
                <a:latin typeface="+mn-lt"/>
                <a:ea typeface="+mn-ea"/>
                <a:cs typeface="+mn-cs"/>
              </a:rPr>
              <a:t>Для производства полусладких вин используют специальные сорта винограда, -содержащие 24 — 26% сахара. Способ их приготовления в основном такой же, как и столовых сухих вин. Основное отличие состоит в том, что процесс брожения приостанавливают путем охлаждения, когда в сусле остается 3—8% сахара. Недостаток этих вин — то, что они плохо сохраняются, так как оставшийся </a:t>
            </a:r>
            <a:r>
              <a:rPr lang="ru-RU" sz="1200" b="0" i="0" kern="1200" dirty="0" err="1" smtClean="0">
                <a:solidFill>
                  <a:schemeClr val="tx1"/>
                </a:solidFill>
                <a:latin typeface="+mn-lt"/>
                <a:ea typeface="+mn-ea"/>
                <a:cs typeface="+mn-cs"/>
              </a:rPr>
              <a:t>недоброженный</a:t>
            </a:r>
            <a:r>
              <a:rPr lang="ru-RU" sz="1200" b="0" i="0" kern="1200" dirty="0" smtClean="0">
                <a:solidFill>
                  <a:schemeClr val="tx1"/>
                </a:solidFill>
                <a:latin typeface="+mn-lt"/>
                <a:ea typeface="+mn-ea"/>
                <a:cs typeface="+mn-cs"/>
              </a:rPr>
              <a:t> сахар представляет весьма благоприятную среду для развития бактерий и дрожжей, вызывающих брожение. Поэтому полусладкие вина на производстве после розлива в бутылки подвергают пастеризации.</a:t>
            </a:r>
          </a:p>
          <a:p>
            <a:pPr marL="171450" indent="-171450">
              <a:buFont typeface="Arial" panose="020B0604020202020204" pitchFamily="34" charset="0"/>
              <a:buNone/>
            </a:pPr>
            <a:r>
              <a:rPr lang="ru-RU" sz="1200" b="0" i="0" kern="1200" dirty="0" smtClean="0">
                <a:solidFill>
                  <a:schemeClr val="tx1"/>
                </a:solidFill>
                <a:latin typeface="+mn-lt"/>
                <a:ea typeface="+mn-ea"/>
                <a:cs typeface="+mn-cs"/>
              </a:rPr>
              <a:t>Вина крепленые: крепкие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красные), портвейны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красные), мадера, марсала, херес: десертные полусладкие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и красные); десертные сладкие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и красные), кагор, мускаты —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черные, фиолетовые, токай, малага.</a:t>
            </a:r>
          </a:p>
          <a:p>
            <a:pPr marL="171450" indent="-171450">
              <a:buFont typeface="Arial" panose="020B0604020202020204" pitchFamily="34" charset="0"/>
              <a:buNone/>
            </a:pPr>
            <a:r>
              <a:rPr lang="ru-RU" sz="1200" b="0" i="0" kern="1200" dirty="0" smtClean="0">
                <a:solidFill>
                  <a:schemeClr val="tx1"/>
                </a:solidFill>
                <a:latin typeface="+mn-lt"/>
                <a:ea typeface="+mn-ea"/>
                <a:cs typeface="+mn-cs"/>
              </a:rPr>
              <a:t>Вина ароматизированные : крепкие (вермуты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красные) и десертные (вермуты белые, </a:t>
            </a:r>
            <a:r>
              <a:rPr lang="ru-RU" sz="1200" b="0" i="0" kern="1200" dirty="0" err="1" smtClean="0">
                <a:solidFill>
                  <a:schemeClr val="tx1"/>
                </a:solidFill>
                <a:latin typeface="+mn-lt"/>
                <a:ea typeface="+mn-ea"/>
                <a:cs typeface="+mn-cs"/>
              </a:rPr>
              <a:t>розовые</a:t>
            </a:r>
            <a:r>
              <a:rPr lang="ru-RU" sz="1200" b="0" i="0" kern="1200" dirty="0" smtClean="0">
                <a:solidFill>
                  <a:schemeClr val="tx1"/>
                </a:solidFill>
                <a:latin typeface="+mn-lt"/>
                <a:ea typeface="+mn-ea"/>
                <a:cs typeface="+mn-cs"/>
              </a:rPr>
              <a:t> и красные). Эти вина приготовляют с добавлением этилового спирта и настоев частей различных растений. Содержат сахара от 6 до 16% и спирта от 16 до 18%.</a:t>
            </a:r>
          </a:p>
          <a:p>
            <a:pPr marL="171450" indent="-171450">
              <a:buFont typeface="Arial" panose="020B0604020202020204" pitchFamily="34" charset="0"/>
              <a:buNone/>
            </a:pPr>
            <a:endParaRPr lang="ru-RU" sz="1200" b="0" i="0" kern="1200" dirty="0" smtClean="0">
              <a:solidFill>
                <a:schemeClr val="tx1"/>
              </a:solidFill>
              <a:effectLst/>
              <a:latin typeface="+mn-lt"/>
              <a:ea typeface="+mn-ea"/>
              <a:cs typeface="+mn-cs"/>
            </a:endParaRPr>
          </a:p>
          <a:p>
            <a:pPr marL="171450" indent="-171450">
              <a:buFont typeface="Arial" panose="020B0604020202020204" pitchFamily="34" charset="0"/>
              <a:buNone/>
            </a:pPr>
            <a:r>
              <a:rPr lang="ru-RU" sz="1200" b="0" i="0" kern="1200" dirty="0" smtClean="0">
                <a:solidFill>
                  <a:schemeClr val="tx1"/>
                </a:solidFill>
                <a:effectLst/>
                <a:latin typeface="+mn-lt"/>
                <a:ea typeface="+mn-ea"/>
                <a:cs typeface="+mn-cs"/>
              </a:rPr>
              <a:t>=================</a:t>
            </a:r>
          </a:p>
          <a:p>
            <a:r>
              <a:rPr lang="ru-RU" sz="1200" b="0" i="0" kern="1200" dirty="0" smtClean="0">
                <a:solidFill>
                  <a:schemeClr val="tx1"/>
                </a:solidFill>
                <a:latin typeface="+mn-lt"/>
                <a:ea typeface="+mn-ea"/>
                <a:cs typeface="+mn-cs"/>
              </a:rPr>
              <a:t>Классификация вин по остаточному сахару</a:t>
            </a:r>
          </a:p>
          <a:p>
            <a:r>
              <a:rPr lang="ru-RU" sz="1200" b="0" i="0" kern="1200" dirty="0" smtClean="0">
                <a:solidFill>
                  <a:schemeClr val="tx1"/>
                </a:solidFill>
                <a:latin typeface="+mn-lt"/>
                <a:ea typeface="+mn-ea"/>
                <a:cs typeface="+mn-cs"/>
              </a:rPr>
              <a:t>Остаточный сахар — тот, что остался в вине после ферментации и выдержки. Это природный сахар, содержащийся в самом винограде. Его количество может отличаться в зависимости от сорта винограда — к примеру, у Муската его больше, чем у </a:t>
            </a:r>
            <a:r>
              <a:rPr lang="ru-RU" sz="1200" b="0" i="0" kern="1200" dirty="0" err="1" smtClean="0">
                <a:solidFill>
                  <a:schemeClr val="tx1"/>
                </a:solidFill>
                <a:latin typeface="+mn-lt"/>
                <a:ea typeface="+mn-ea"/>
                <a:cs typeface="+mn-cs"/>
              </a:rPr>
              <a:t>Шардоне</a:t>
            </a:r>
            <a:r>
              <a:rPr lang="ru-RU" sz="1200" b="0" i="0" kern="1200" dirty="0" smtClean="0">
                <a:solidFill>
                  <a:schemeClr val="tx1"/>
                </a:solidFill>
                <a:latin typeface="+mn-lt"/>
                <a:ea typeface="+mn-ea"/>
                <a:cs typeface="+mn-cs"/>
              </a:rPr>
              <a:t>. По содержанию остаточного природного сахара все вина можно поделить на две большие группы:</a:t>
            </a:r>
          </a:p>
          <a:p>
            <a:r>
              <a:rPr lang="ru-RU" sz="1200" b="0" i="0" kern="1200" dirty="0" smtClean="0">
                <a:solidFill>
                  <a:schemeClr val="tx1"/>
                </a:solidFill>
                <a:latin typeface="+mn-lt"/>
                <a:ea typeface="+mn-ea"/>
                <a:cs typeface="+mn-cs"/>
              </a:rPr>
              <a:t>Столовые — от сухих до полусладких;</a:t>
            </a:r>
          </a:p>
          <a:p>
            <a:r>
              <a:rPr lang="ru-RU" sz="1200" b="0" i="0" kern="1200" dirty="0" smtClean="0">
                <a:solidFill>
                  <a:schemeClr val="tx1"/>
                </a:solidFill>
                <a:latin typeface="+mn-lt"/>
                <a:ea typeface="+mn-ea"/>
                <a:cs typeface="+mn-cs"/>
              </a:rPr>
              <a:t>Десертные — от полусладких до сладких.</a:t>
            </a:r>
          </a:p>
          <a:p>
            <a:r>
              <a:rPr lang="ru-RU" sz="1200" b="0" i="0" kern="1200" dirty="0" smtClean="0">
                <a:solidFill>
                  <a:schemeClr val="tx1"/>
                </a:solidFill>
                <a:latin typeface="+mn-lt"/>
                <a:ea typeface="+mn-ea"/>
                <a:cs typeface="+mn-cs"/>
              </a:rPr>
              <a:t>Сухие</a:t>
            </a:r>
          </a:p>
          <a:p>
            <a:r>
              <a:rPr lang="ru-RU" dirty="0" smtClean="0"/>
              <a:t/>
            </a:r>
            <a:br>
              <a:rPr lang="ru-RU" dirty="0" smtClean="0"/>
            </a:br>
            <a:r>
              <a:rPr lang="ru-RU" sz="1200" b="0" i="0" kern="1200" dirty="0" smtClean="0">
                <a:solidFill>
                  <a:schemeClr val="tx1"/>
                </a:solidFill>
                <a:latin typeface="+mn-lt"/>
                <a:ea typeface="+mn-ea"/>
                <a:cs typeface="+mn-cs"/>
              </a:rPr>
              <a:t>Содержание сахара в них не превышает 4 граммов на литр. Иными словами, сахар был "высушен", съеден дрожжами в процессе ферментации. Любопытно, что большинство вин являются именно сухими.</a:t>
            </a:r>
          </a:p>
          <a:p>
            <a:r>
              <a:rPr lang="ru-RU" sz="1200" b="0" i="0" kern="1200" dirty="0" smtClean="0">
                <a:solidFill>
                  <a:schemeClr val="tx1"/>
                </a:solidFill>
                <a:latin typeface="+mn-lt"/>
                <a:ea typeface="+mn-ea"/>
                <a:cs typeface="+mn-cs"/>
              </a:rPr>
              <a:t>Полусухие и полусладкие</a:t>
            </a:r>
          </a:p>
          <a:p>
            <a:r>
              <a:rPr lang="ru-RU" dirty="0" smtClean="0"/>
              <a:t/>
            </a:r>
            <a:br>
              <a:rPr lang="ru-RU" dirty="0" smtClean="0"/>
            </a:br>
            <a:r>
              <a:rPr lang="ru-RU" sz="1200" b="0" i="0" kern="1200" dirty="0" smtClean="0">
                <a:solidFill>
                  <a:schemeClr val="tx1"/>
                </a:solidFill>
                <a:latin typeface="+mn-lt"/>
                <a:ea typeface="+mn-ea"/>
                <a:cs typeface="+mn-cs"/>
              </a:rPr>
              <a:t>Полусухие (до 18 г/л) и полусладкие (45 г/л) — промежуточное звено между сухими и сладкими. Сладость в них ощутима, но не является приторной.</a:t>
            </a:r>
          </a:p>
          <a:p>
            <a:r>
              <a:rPr lang="ru-RU" sz="1200" b="0" i="0" kern="1200" dirty="0" smtClean="0">
                <a:solidFill>
                  <a:schemeClr val="tx1"/>
                </a:solidFill>
                <a:latin typeface="+mn-lt"/>
                <a:ea typeface="+mn-ea"/>
                <a:cs typeface="+mn-cs"/>
              </a:rPr>
              <a:t>Сладкие</a:t>
            </a:r>
          </a:p>
          <a:p>
            <a:r>
              <a:rPr lang="ru-RU" dirty="0" smtClean="0"/>
              <a:t/>
            </a:r>
            <a:br>
              <a:rPr lang="ru-RU" dirty="0" smtClean="0"/>
            </a:br>
            <a:r>
              <a:rPr lang="ru-RU" sz="1200" b="0" i="0" kern="1200" dirty="0" smtClean="0">
                <a:solidFill>
                  <a:schemeClr val="tx1"/>
                </a:solidFill>
                <a:latin typeface="+mn-lt"/>
                <a:ea typeface="+mn-ea"/>
                <a:cs typeface="+mn-cs"/>
              </a:rPr>
              <a:t>Вина с содержанием сахара выше 45 г/л. Производятся разными способами: путем остановки брожения, использования особых сортов винограда, в том числе </a:t>
            </a:r>
            <a:r>
              <a:rPr lang="ru-RU" sz="1200" b="0" i="0" kern="1200" dirty="0" err="1" smtClean="0">
                <a:solidFill>
                  <a:schemeClr val="tx1"/>
                </a:solidFill>
                <a:latin typeface="+mn-lt"/>
                <a:ea typeface="+mn-ea"/>
                <a:cs typeface="+mn-cs"/>
              </a:rPr>
              <a:t>заизюмленного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ботритизированного</a:t>
            </a:r>
            <a:r>
              <a:rPr lang="ru-RU" sz="1200" b="0" i="0" kern="1200" dirty="0" smtClean="0">
                <a:solidFill>
                  <a:schemeClr val="tx1"/>
                </a:solidFill>
                <a:latin typeface="+mn-lt"/>
                <a:ea typeface="+mn-ea"/>
                <a:cs typeface="+mn-cs"/>
              </a:rPr>
              <a:t> или прибитого морозом, а также из ягод позднего сбора. Примечательно, что </a:t>
            </a:r>
            <a:r>
              <a:rPr lang="ru-RU" sz="1200" b="0" i="0" kern="1200" dirty="0" err="1" smtClean="0">
                <a:solidFill>
                  <a:schemeClr val="tx1"/>
                </a:solidFill>
                <a:latin typeface="+mn-lt"/>
                <a:ea typeface="+mn-ea"/>
                <a:cs typeface="+mn-cs"/>
              </a:rPr>
              <a:t>шаптализация</a:t>
            </a:r>
            <a:r>
              <a:rPr lang="ru-RU" sz="1200" b="0" i="0" kern="1200" dirty="0" smtClean="0">
                <a:solidFill>
                  <a:schemeClr val="tx1"/>
                </a:solidFill>
                <a:latin typeface="+mn-lt"/>
                <a:ea typeface="+mn-ea"/>
                <a:cs typeface="+mn-cs"/>
              </a:rPr>
              <a:t> (добавление сахара в вино после ферментации) применяется лишь для массового производства дешевых вин, и в большинстве регионов Франции, Италии и Испании запрещена.</a:t>
            </a:r>
          </a:p>
          <a:p>
            <a:r>
              <a:rPr lang="ru-RU" sz="1200" b="0" i="0" kern="1200" dirty="0" smtClean="0">
                <a:solidFill>
                  <a:schemeClr val="tx1"/>
                </a:solidFill>
                <a:latin typeface="+mn-lt"/>
                <a:ea typeface="+mn-ea"/>
                <a:cs typeface="+mn-cs"/>
              </a:rPr>
              <a:t>В отдельную категорию выделяются десертные вина. К ним относятся и полусладкие, и очень сладкие вина, в том числе и крепленые (</a:t>
            </a:r>
            <a:r>
              <a:rPr lang="ru-RU" sz="1200" b="0" i="0" u="sng" kern="1200" dirty="0" smtClean="0">
                <a:solidFill>
                  <a:schemeClr val="tx1"/>
                </a:solidFill>
                <a:latin typeface="+mn-lt"/>
                <a:ea typeface="+mn-ea"/>
                <a:cs typeface="+mn-cs"/>
                <a:hlinkClick r:id="rId3"/>
              </a:rPr>
              <a:t>херес</a:t>
            </a:r>
            <a:r>
              <a:rPr lang="ru-RU" sz="1200" b="0" i="0" kern="1200" dirty="0" smtClean="0">
                <a:solidFill>
                  <a:schemeClr val="tx1"/>
                </a:solidFill>
                <a:latin typeface="+mn-lt"/>
                <a:ea typeface="+mn-ea"/>
                <a:cs typeface="+mn-cs"/>
              </a:rPr>
              <a:t>, портвейн и т.д.). Свое название они получили от популярной гастрономической пары — десертов, с которой их обычно подают по завершению основной трапезы.</a:t>
            </a:r>
          </a:p>
          <a:p>
            <a:pPr marL="171450" indent="-171450">
              <a:buFont typeface="Arial" panose="020B0604020202020204" pitchFamily="34" charset="0"/>
              <a:buNone/>
            </a:pPr>
            <a:endParaRPr lang="ru-RU" b="0" i="0" dirty="0" smtClean="0">
              <a:solidFill>
                <a:srgbClr val="3C3C3C"/>
              </a:solidFill>
              <a:effectLst/>
              <a:latin typeface="Lora" panose="020B0604020202020204" pitchFamily="2" charset="-52"/>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6</a:t>
            </a:fld>
            <a:endParaRPr lang="ru-RU"/>
          </a:p>
        </p:txBody>
      </p:sp>
    </p:spTree>
    <p:extLst>
      <p:ext uri="{BB962C8B-B14F-4D97-AF65-F5344CB8AC3E}">
        <p14:creationId xmlns:p14="http://schemas.microsoft.com/office/powerpoint/2010/main" val="3276664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0" i="0" dirty="0">
                <a:solidFill>
                  <a:srgbClr val="7F7F7F"/>
                </a:solidFill>
                <a:effectLst/>
                <a:latin typeface="Tahoma" panose="020B0604030504040204" pitchFamily="34" charset="0"/>
              </a:rPr>
              <a:t>По содержанию углекислого газа вина делятся на </a:t>
            </a:r>
            <a:r>
              <a:rPr lang="ru-RU" b="1" i="0" dirty="0">
                <a:solidFill>
                  <a:srgbClr val="7F7F7F"/>
                </a:solidFill>
                <a:effectLst/>
                <a:latin typeface="Tahoma" panose="020B0604030504040204" pitchFamily="34" charset="0"/>
              </a:rPr>
              <a:t>тихие и игристые</a:t>
            </a:r>
            <a:r>
              <a:rPr lang="ru-RU" b="0" i="0" dirty="0">
                <a:solidFill>
                  <a:srgbClr val="7F7F7F"/>
                </a:solidFill>
                <a:effectLst/>
                <a:latin typeface="Tahoma" panose="020B0604030504040204" pitchFamily="34" charset="0"/>
              </a:rPr>
              <a:t>.</a:t>
            </a:r>
          </a:p>
          <a:p>
            <a:pPr algn="l"/>
            <a:r>
              <a:rPr lang="ru-RU" b="0" i="0" u="sng" dirty="0">
                <a:solidFill>
                  <a:srgbClr val="7F7F7F"/>
                </a:solidFill>
                <a:effectLst/>
                <a:latin typeface="Tahoma" panose="020B0604030504040204" pitchFamily="34" charset="0"/>
              </a:rPr>
              <a:t>Тихие вина</a:t>
            </a:r>
            <a:r>
              <a:rPr lang="ru-RU" b="0" i="0" dirty="0">
                <a:solidFill>
                  <a:srgbClr val="7F7F7F"/>
                </a:solidFill>
                <a:effectLst/>
                <a:latin typeface="Tahoma" panose="020B0604030504040204" pitchFamily="34" charset="0"/>
              </a:rPr>
              <a:t> практически не содержат углекислого газа.</a:t>
            </a:r>
          </a:p>
          <a:p>
            <a:pPr algn="l"/>
            <a:r>
              <a:rPr lang="ru-RU" b="0" i="0" u="sng" dirty="0">
                <a:solidFill>
                  <a:srgbClr val="7F7F7F"/>
                </a:solidFill>
                <a:effectLst/>
                <a:latin typeface="Tahoma" panose="020B0604030504040204" pitchFamily="34" charset="0"/>
              </a:rPr>
              <a:t>Игристые вина</a:t>
            </a:r>
            <a:r>
              <a:rPr lang="ru-RU" b="0" i="0" dirty="0">
                <a:solidFill>
                  <a:srgbClr val="7F7F7F"/>
                </a:solidFill>
                <a:effectLst/>
                <a:latin typeface="Tahoma" panose="020B0604030504040204" pitchFamily="34" charset="0"/>
              </a:rPr>
              <a:t> – вина, содержащие углекислоту, произведенные по определенной технологии.</a:t>
            </a:r>
          </a:p>
          <a:p>
            <a:pPr algn="l"/>
            <a:endParaRPr lang="ru-RU" b="0" i="0" dirty="0">
              <a:solidFill>
                <a:srgbClr val="7F7F7F"/>
              </a:solidFill>
              <a:effectLst/>
              <a:latin typeface="Tahoma" panose="020B0604030504040204" pitchFamily="34" charset="0"/>
            </a:endParaRPr>
          </a:p>
          <a:p>
            <a:pPr algn="l"/>
            <a:r>
              <a:rPr lang="ru-RU" b="0" i="0" dirty="0">
                <a:solidFill>
                  <a:srgbClr val="7F7F7F"/>
                </a:solidFill>
                <a:effectLst/>
                <a:latin typeface="Tahoma" panose="020B0604030504040204" pitchFamily="34" charset="0"/>
              </a:rPr>
              <a:t>Существуют четыре </a:t>
            </a:r>
            <a:r>
              <a:rPr lang="ru-RU" b="1" i="0" dirty="0">
                <a:solidFill>
                  <a:srgbClr val="7F7F7F"/>
                </a:solidFill>
                <a:effectLst/>
                <a:latin typeface="Tahoma" panose="020B0604030504040204" pitchFamily="34" charset="0"/>
              </a:rPr>
              <a:t>основных способа</a:t>
            </a:r>
            <a:r>
              <a:rPr lang="ru-RU" b="0" i="0" dirty="0">
                <a:solidFill>
                  <a:srgbClr val="7F7F7F"/>
                </a:solidFill>
                <a:effectLst/>
                <a:latin typeface="Tahoma" panose="020B0604030504040204" pitchFamily="34" charset="0"/>
              </a:rPr>
              <a:t> производства игристых вин:</a:t>
            </a:r>
            <a:r>
              <a:rPr lang="ru-RU" dirty="0"/>
              <a:t/>
            </a:r>
            <a:br>
              <a:rPr lang="ru-RU" dirty="0"/>
            </a:br>
            <a:r>
              <a:rPr lang="ru-RU" b="0" i="0" dirty="0">
                <a:solidFill>
                  <a:srgbClr val="7F7F7F"/>
                </a:solidFill>
                <a:effectLst/>
                <a:latin typeface="Tahoma" panose="020B0604030504040204" pitchFamily="34" charset="0"/>
              </a:rPr>
              <a:t>1. </a:t>
            </a:r>
            <a:r>
              <a:rPr lang="ru-RU" b="0" i="0" u="sng" dirty="0">
                <a:solidFill>
                  <a:srgbClr val="7F7F7F"/>
                </a:solidFill>
                <a:effectLst/>
                <a:latin typeface="Tahoma" panose="020B0604030504040204" pitchFamily="34" charset="0"/>
              </a:rPr>
              <a:t>Газирование</a:t>
            </a:r>
            <a:r>
              <a:rPr lang="ru-RU" b="0" i="0" dirty="0">
                <a:solidFill>
                  <a:srgbClr val="7F7F7F"/>
                </a:solidFill>
                <a:effectLst/>
                <a:latin typeface="Tahoma" panose="020B0604030504040204" pitchFamily="34" charset="0"/>
              </a:rPr>
              <a:t>, т.е. </a:t>
            </a:r>
            <a:r>
              <a:rPr lang="ru-RU" b="0" i="0" dirty="0" err="1">
                <a:solidFill>
                  <a:srgbClr val="7F7F7F"/>
                </a:solidFill>
                <a:effectLst/>
                <a:latin typeface="Tahoma" panose="020B0604030504040204" pitchFamily="34" charset="0"/>
              </a:rPr>
              <a:t>искуственное</a:t>
            </a:r>
            <a:r>
              <a:rPr lang="ru-RU" b="0" i="0" dirty="0">
                <a:solidFill>
                  <a:srgbClr val="7F7F7F"/>
                </a:solidFill>
                <a:effectLst/>
                <a:latin typeface="Tahoma" panose="020B0604030504040204" pitchFamily="34" charset="0"/>
              </a:rPr>
              <a:t> введение двуокиси углерода. Обычно применяется при изготовлении низкокачественных вин.</a:t>
            </a:r>
            <a:r>
              <a:rPr lang="ru-RU" dirty="0"/>
              <a:t/>
            </a:r>
            <a:br>
              <a:rPr lang="ru-RU" dirty="0"/>
            </a:br>
            <a:r>
              <a:rPr lang="ru-RU" b="0" i="0" dirty="0">
                <a:solidFill>
                  <a:srgbClr val="7F7F7F"/>
                </a:solidFill>
                <a:effectLst/>
                <a:latin typeface="Tahoma" panose="020B0604030504040204" pitchFamily="34" charset="0"/>
              </a:rPr>
              <a:t>2. "</a:t>
            </a:r>
            <a:r>
              <a:rPr lang="ru-RU" b="0" i="0" u="sng" dirty="0">
                <a:solidFill>
                  <a:srgbClr val="7F7F7F"/>
                </a:solidFill>
                <a:effectLst/>
                <a:latin typeface="Tahoma" panose="020B0604030504040204" pitchFamily="34" charset="0"/>
              </a:rPr>
              <a:t>Сельский метод</a:t>
            </a:r>
            <a:r>
              <a:rPr lang="ru-RU" b="0" i="0" dirty="0">
                <a:solidFill>
                  <a:srgbClr val="7F7F7F"/>
                </a:solidFill>
                <a:effectLst/>
                <a:latin typeface="Tahoma" panose="020B0604030504040204" pitchFamily="34" charset="0"/>
              </a:rPr>
              <a:t>" (</a:t>
            </a:r>
            <a:r>
              <a:rPr lang="ru-RU" b="0" i="0" dirty="0" err="1">
                <a:solidFill>
                  <a:srgbClr val="7F7F7F"/>
                </a:solidFill>
                <a:effectLst/>
                <a:latin typeface="Tahoma" panose="020B0604030504040204" pitchFamily="34" charset="0"/>
              </a:rPr>
              <a:t>methode</a:t>
            </a:r>
            <a:r>
              <a:rPr lang="ru-RU" b="0" i="0" dirty="0">
                <a:solidFill>
                  <a:srgbClr val="7F7F7F"/>
                </a:solidFill>
                <a:effectLst/>
                <a:latin typeface="Tahoma" panose="020B0604030504040204" pitchFamily="34" charset="0"/>
              </a:rPr>
              <a:t> </a:t>
            </a:r>
            <a:r>
              <a:rPr lang="ru-RU" b="0" i="0" dirty="0" err="1">
                <a:solidFill>
                  <a:srgbClr val="7F7F7F"/>
                </a:solidFill>
                <a:effectLst/>
                <a:latin typeface="Tahoma" panose="020B0604030504040204" pitchFamily="34" charset="0"/>
              </a:rPr>
              <a:t>rurale</a:t>
            </a:r>
            <a:r>
              <a:rPr lang="ru-RU" b="0" i="0" dirty="0">
                <a:solidFill>
                  <a:srgbClr val="7F7F7F"/>
                </a:solidFill>
                <a:effectLst/>
                <a:latin typeface="Tahoma" panose="020B0604030504040204" pitchFamily="34" charset="0"/>
              </a:rPr>
              <a:t>). Суть этого метода сводится к завершению первой алкогольной ферментации в бутылке.</a:t>
            </a:r>
            <a:r>
              <a:rPr lang="ru-RU" dirty="0"/>
              <a:t/>
            </a:r>
            <a:br>
              <a:rPr lang="ru-RU" dirty="0"/>
            </a:br>
            <a:r>
              <a:rPr lang="ru-RU" b="0" i="0" dirty="0">
                <a:solidFill>
                  <a:srgbClr val="7F7F7F"/>
                </a:solidFill>
                <a:effectLst/>
                <a:latin typeface="Tahoma" panose="020B0604030504040204" pitchFamily="34" charset="0"/>
              </a:rPr>
              <a:t>3. </a:t>
            </a:r>
            <a:r>
              <a:rPr lang="ru-RU" b="0" i="0" u="sng" dirty="0">
                <a:solidFill>
                  <a:srgbClr val="7F7F7F"/>
                </a:solidFill>
                <a:effectLst/>
                <a:latin typeface="Tahoma" panose="020B0604030504040204" pitchFamily="34" charset="0"/>
              </a:rPr>
              <a:t>Метод Шарма</a:t>
            </a:r>
            <a:r>
              <a:rPr lang="ru-RU" b="0" i="0" dirty="0">
                <a:solidFill>
                  <a:srgbClr val="7F7F7F"/>
                </a:solidFill>
                <a:effectLst/>
                <a:latin typeface="Tahoma" panose="020B0604030504040204" pitchFamily="34" charset="0"/>
              </a:rPr>
              <a:t> (</a:t>
            </a:r>
            <a:r>
              <a:rPr lang="ru-RU" b="0" i="0" dirty="0" err="1">
                <a:solidFill>
                  <a:srgbClr val="7F7F7F"/>
                </a:solidFill>
                <a:effectLst/>
                <a:latin typeface="Tahoma" panose="020B0604030504040204" pitchFamily="34" charset="0"/>
              </a:rPr>
              <a:t>procede</a:t>
            </a:r>
            <a:r>
              <a:rPr lang="ru-RU" b="0" i="0" dirty="0">
                <a:solidFill>
                  <a:srgbClr val="7F7F7F"/>
                </a:solidFill>
                <a:effectLst/>
                <a:latin typeface="Tahoma" panose="020B0604030504040204" pitchFamily="34" charset="0"/>
              </a:rPr>
              <a:t> </a:t>
            </a:r>
            <a:r>
              <a:rPr lang="ru-RU" b="0" i="0" dirty="0" err="1">
                <a:solidFill>
                  <a:srgbClr val="7F7F7F"/>
                </a:solidFill>
                <a:effectLst/>
                <a:latin typeface="Tahoma" panose="020B0604030504040204" pitchFamily="34" charset="0"/>
              </a:rPr>
              <a:t>Charmat</a:t>
            </a:r>
            <a:r>
              <a:rPr lang="ru-RU" b="0" i="0" dirty="0">
                <a:solidFill>
                  <a:srgbClr val="7F7F7F"/>
                </a:solidFill>
                <a:effectLst/>
                <a:latin typeface="Tahoma" panose="020B0604030504040204" pitchFamily="34" charset="0"/>
              </a:rPr>
              <a:t>) - вторичная ферментация производится в специальных металлических резервуарах - акратофорах. Одним из вариантов такого метода является разработанный в СССР метод непрерывной шампанизации.</a:t>
            </a:r>
            <a:r>
              <a:rPr lang="ru-RU" dirty="0"/>
              <a:t/>
            </a:r>
            <a:br>
              <a:rPr lang="ru-RU" dirty="0"/>
            </a:br>
            <a:r>
              <a:rPr lang="ru-RU" b="0" i="0" dirty="0">
                <a:solidFill>
                  <a:srgbClr val="7F7F7F"/>
                </a:solidFill>
                <a:effectLst/>
                <a:latin typeface="Tahoma" panose="020B0604030504040204" pitchFamily="34" charset="0"/>
              </a:rPr>
              <a:t>4. </a:t>
            </a:r>
            <a:r>
              <a:rPr lang="ru-RU" b="0" i="0" u="sng" dirty="0">
                <a:solidFill>
                  <a:srgbClr val="7F7F7F"/>
                </a:solidFill>
                <a:effectLst/>
                <a:latin typeface="Tahoma" panose="020B0604030504040204" pitchFamily="34" charset="0"/>
              </a:rPr>
              <a:t>Классический метод</a:t>
            </a:r>
            <a:r>
              <a:rPr lang="ru-RU" b="0" i="0" dirty="0">
                <a:solidFill>
                  <a:srgbClr val="7F7F7F"/>
                </a:solidFill>
                <a:effectLst/>
                <a:latin typeface="Tahoma" panose="020B0604030504040204" pitchFamily="34" charset="0"/>
              </a:rPr>
              <a:t>. Вторичная ферментация в этом случае происходит в бутылке.</a:t>
            </a:r>
          </a:p>
          <a:p>
            <a:endParaRPr lang="ru-RU" b="1" u="sng" dirty="0"/>
          </a:p>
          <a:p>
            <a:r>
              <a:rPr lang="ru-RU" b="1" u="sng" dirty="0"/>
              <a:t>Шампанские вина</a:t>
            </a:r>
          </a:p>
          <a:p>
            <a:r>
              <a:rPr lang="ru-RU" dirty="0"/>
              <a:t>Шампанским вином может называться только то вино, которое производят во Франции, в провинции Шампань.</a:t>
            </a:r>
          </a:p>
          <a:p>
            <a:r>
              <a:rPr lang="ru-RU" dirty="0"/>
              <a:t>Шампанское - это игристое вино, насыщение которого естественным углекислым газом происходит в период вторичного брожения и при последующей выдержке. Шампанское относится по французской классификации к категории А.О.С., при его производстве соблюдаются самые строгие правила, предусмотренные французским законодательством для этой категории вин ( в том числе система обрезки лоз, сбора винограда, производительность с гектара и т.п.)</a:t>
            </a:r>
          </a:p>
          <a:p>
            <a:endParaRPr lang="ru-RU" dirty="0"/>
          </a:p>
          <a:p>
            <a:pPr algn="l"/>
            <a:r>
              <a:rPr lang="ru-RU" b="1" i="0" dirty="0">
                <a:solidFill>
                  <a:srgbClr val="7F7F7F"/>
                </a:solidFill>
                <a:effectLst/>
                <a:latin typeface="Tahoma" panose="020B0604030504040204" pitchFamily="34" charset="0"/>
              </a:rPr>
              <a:t>Игристые вина (Асти и другие)</a:t>
            </a:r>
            <a:endParaRPr lang="ru-RU" b="0" i="0" dirty="0">
              <a:solidFill>
                <a:srgbClr val="7F7F7F"/>
              </a:solidFill>
              <a:effectLst/>
              <a:latin typeface="Tahoma" panose="020B0604030504040204" pitchFamily="34" charset="0"/>
            </a:endParaRPr>
          </a:p>
          <a:p>
            <a:r>
              <a:rPr lang="ru-RU" dirty="0" err="1"/>
              <a:t>Asti</a:t>
            </a:r>
            <a:r>
              <a:rPr lang="ru-RU" dirty="0"/>
              <a:t> (Асти) - это натуральное игристое сладкое мускатное вино, производимое в окрестностях города Асти, провинция Пьемонт на севере Италии по оригинальной технологии. Асти имеет высшую итальянскую категорию качества DOCG. Цвет вина светло-желтый, чуть золотистый. Аромат характерный для муската, с тонами чайной розы, липы, акациевого меда. Сервировка и хранение вин Асти, аналогична шампанским винам. Правильно охлаждённое Асти великолепный аперитив или сопровождение десертов</a:t>
            </a:r>
            <a:r>
              <a:rPr lang="ru-RU" dirty="0" smtClean="0"/>
              <a:t>. Наиболее </a:t>
            </a:r>
            <a:r>
              <a:rPr lang="ru-RU" dirty="0"/>
              <a:t>популярными винами Асти в России являются </a:t>
            </a:r>
            <a:r>
              <a:rPr lang="ru-RU" dirty="0" err="1"/>
              <a:t>Asti</a:t>
            </a:r>
            <a:r>
              <a:rPr lang="ru-RU" dirty="0"/>
              <a:t> </a:t>
            </a:r>
            <a:r>
              <a:rPr lang="ru-RU" dirty="0" err="1"/>
              <a:t>Mondoro</a:t>
            </a:r>
            <a:r>
              <a:rPr lang="ru-RU" dirty="0"/>
              <a:t>, обладатель 11 золотых медалей международных выставок и ярмарок, а также вино </a:t>
            </a:r>
            <a:r>
              <a:rPr lang="ru-RU" dirty="0" err="1"/>
              <a:t>Asti</a:t>
            </a:r>
            <a:r>
              <a:rPr lang="ru-RU" dirty="0"/>
              <a:t> Martini. Согласно международной классификации игристых вин, мускатные вина отличаются следующим: игристые свойства, освежающее действие углекислоты, приятная сладость и нежный мускатный аромат.</a:t>
            </a:r>
          </a:p>
          <a:p>
            <a:endParaRPr lang="ru-RU" dirty="0"/>
          </a:p>
          <a:p>
            <a:r>
              <a:rPr lang="ru-RU" dirty="0"/>
              <a:t>Отдельно можно отметить несколько особых категорий:</a:t>
            </a:r>
          </a:p>
          <a:p>
            <a:r>
              <a:rPr lang="ru-RU" dirty="0"/>
              <a:t>- так называемые "жемчужные вина" (VIN PERLANT). Содержание углекислого газа в них настолько мало, что порой он заметен лишь в виде пузырьков, осаждающихся на стенках рюмки.</a:t>
            </a:r>
          </a:p>
          <a:p>
            <a:r>
              <a:rPr lang="ru-RU" dirty="0"/>
              <a:t>- искристые вина – отличаются слабым давлением в бутылке (1-2,5 </a:t>
            </a:r>
            <a:r>
              <a:rPr lang="ru-RU" dirty="0" smtClean="0"/>
              <a:t>атмосферы, игристые</a:t>
            </a:r>
            <a:r>
              <a:rPr lang="ru-RU" baseline="0" dirty="0" smtClean="0"/>
              <a:t> – </a:t>
            </a:r>
            <a:r>
              <a:rPr lang="ru-RU" dirty="0" smtClean="0"/>
              <a:t>5-6 </a:t>
            </a:r>
            <a:r>
              <a:rPr lang="ru-RU" dirty="0" err="1" smtClean="0"/>
              <a:t>атм</a:t>
            </a:r>
            <a:r>
              <a:rPr lang="ru-RU" dirty="0" smtClean="0"/>
              <a:t>) </a:t>
            </a:r>
            <a:r>
              <a:rPr lang="ru-RU" dirty="0"/>
              <a:t>и невысокой крепостью (минимальное содержание спирта 7 процентов)</a:t>
            </a:r>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7</a:t>
            </a:fld>
            <a:endParaRPr lang="ru-RU"/>
          </a:p>
        </p:txBody>
      </p:sp>
    </p:spTree>
    <p:extLst>
      <p:ext uri="{BB962C8B-B14F-4D97-AF65-F5344CB8AC3E}">
        <p14:creationId xmlns:p14="http://schemas.microsoft.com/office/powerpoint/2010/main" val="595554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a:p>
            <a:r>
              <a:rPr lang="ru-RU" dirty="0"/>
              <a:t>В случае крепленых вин виноград не всегда может быть </a:t>
            </a:r>
            <a:r>
              <a:rPr lang="ru-RU" dirty="0" err="1"/>
              <a:t>суперсладкий</a:t>
            </a:r>
            <a:r>
              <a:rPr lang="ru-RU" dirty="0"/>
              <a:t> и </a:t>
            </a:r>
            <a:r>
              <a:rPr lang="ru-RU" dirty="0" err="1"/>
              <a:t>суперконцентрированный</a:t>
            </a:r>
            <a:r>
              <a:rPr lang="ru-RU" dirty="0"/>
              <a:t>, большое количество сахара в таких винах остается из-за ранней остановки брожения с помощью виноградного спирта. Таким образом, при высокой концентрации спирта дрожжи перерабатывать сахар в спирт уже не могут, в вине сохраняется много сахара и получается довольно много спирта – 16-20%.</a:t>
            </a:r>
          </a:p>
          <a:p>
            <a:endParaRPr lang="ru-RU" dirty="0"/>
          </a:p>
          <a:p>
            <a:endParaRPr lang="ru-RU" dirty="0"/>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8</a:t>
            </a:fld>
            <a:endParaRPr lang="ru-RU"/>
          </a:p>
        </p:txBody>
      </p:sp>
    </p:spTree>
    <p:extLst>
      <p:ext uri="{BB962C8B-B14F-4D97-AF65-F5344CB8AC3E}">
        <p14:creationId xmlns:p14="http://schemas.microsoft.com/office/powerpoint/2010/main" val="2804090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latin typeface="+mn-lt"/>
                <a:ea typeface="+mn-ea"/>
                <a:cs typeface="+mn-cs"/>
              </a:rPr>
              <a:t>В зависимости от качества и срока выдержки виноградные вина подразделяют на ординарные, марочные и коллекционные.</a:t>
            </a:r>
          </a:p>
          <a:p>
            <a:r>
              <a:rPr lang="ru-RU" sz="1200" b="0" i="0" kern="1200" dirty="0" smtClean="0">
                <a:solidFill>
                  <a:schemeClr val="tx1"/>
                </a:solidFill>
                <a:latin typeface="+mn-lt"/>
                <a:ea typeface="+mn-ea"/>
                <a:cs typeface="+mn-cs"/>
              </a:rPr>
              <a:t>Ординарные — вина без выдержки, выпускаемые в реализацию не ранее трех месяцев со дня переработки винограда.</a:t>
            </a:r>
          </a:p>
          <a:p>
            <a:r>
              <a:rPr lang="ru-RU" sz="1200" b="0" i="0" kern="1200" dirty="0" smtClean="0">
                <a:solidFill>
                  <a:schemeClr val="tx1"/>
                </a:solidFill>
                <a:latin typeface="+mn-lt"/>
                <a:ea typeface="+mn-ea"/>
                <a:cs typeface="+mn-cs"/>
              </a:rPr>
              <a:t>Марочные — выдержанные высококачественные вина, полученные из определенных сортов винограда, характерные и постоянные по качеству для данного винодельческого района (микрорайона). Срок выдержки марочных -вин — не менее 1,5 года, считая с 1 января следующего за урожаем года, за исключением вин кахетинского типа, для которых срок выдержки не менее года.</a:t>
            </a:r>
          </a:p>
          <a:p>
            <a:r>
              <a:rPr lang="ru-RU" sz="1200" b="0" i="0" kern="1200" dirty="0" smtClean="0">
                <a:solidFill>
                  <a:schemeClr val="tx1"/>
                </a:solidFill>
                <a:latin typeface="+mn-lt"/>
                <a:ea typeface="+mn-ea"/>
                <a:cs typeface="+mn-cs"/>
              </a:rPr>
              <a:t>Коллекционные марочные вина особо высокого качества, выдержанные не менее 6 лет, в том числе в бутылках не менее 3 лет.</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b="0" i="0" dirty="0" smtClean="0">
              <a:solidFill>
                <a:srgbClr val="7F7F7F"/>
              </a:solidFill>
              <a:effectLst/>
              <a:latin typeface="Tahoma" panose="020B0604030504040204" pitchFamily="34" charset="0"/>
            </a:endParaRPr>
          </a:p>
          <a:p>
            <a:r>
              <a:rPr lang="ru-RU" sz="1200" b="0" i="0" kern="1200" dirty="0" smtClean="0">
                <a:solidFill>
                  <a:schemeClr val="tx1"/>
                </a:solidFill>
                <a:latin typeface="+mn-lt"/>
                <a:ea typeface="+mn-ea"/>
                <a:cs typeface="+mn-cs"/>
              </a:rPr>
              <a:t>В зависимости от технологии приготовления виноградные вина делят на группы. Все виноградные вина делятся на три основные группы.</a:t>
            </a:r>
          </a:p>
          <a:p>
            <a:pPr marL="228600" indent="-228600">
              <a:buAutoNum type="arabicPeriod"/>
            </a:pPr>
            <a:r>
              <a:rPr lang="ru-RU" sz="1200" b="0" i="0" kern="1200" dirty="0" smtClean="0">
                <a:solidFill>
                  <a:schemeClr val="tx1"/>
                </a:solidFill>
                <a:latin typeface="+mn-lt"/>
                <a:ea typeface="+mn-ea"/>
                <a:cs typeface="+mn-cs"/>
              </a:rPr>
              <a:t>Вина столовые: сухие с остаточным содержанием сахара до 1% и полусладкие.</a:t>
            </a:r>
            <a:endParaRPr lang="en-US" sz="1200" b="0" i="0" kern="1200" dirty="0" smtClean="0">
              <a:solidFill>
                <a:schemeClr val="tx1"/>
              </a:solidFill>
              <a:latin typeface="+mn-lt"/>
              <a:ea typeface="+mn-ea"/>
              <a:cs typeface="+mn-cs"/>
            </a:endParaRPr>
          </a:p>
          <a:p>
            <a:pPr marL="228600" indent="-228600">
              <a:buAutoNum type="arabicPeriod"/>
            </a:pPr>
            <a:r>
              <a:rPr lang="ru-RU" sz="1200" b="0" i="0" kern="1200" dirty="0" smtClean="0">
                <a:solidFill>
                  <a:schemeClr val="tx1"/>
                </a:solidFill>
                <a:latin typeface="+mn-lt"/>
                <a:ea typeface="+mn-ea"/>
                <a:cs typeface="+mn-cs"/>
              </a:rPr>
              <a:t>Вина крепленые: крепкие, десертные (полусладкие, сладкие и ликерные).</a:t>
            </a:r>
            <a:endParaRPr lang="en-US" sz="1200" b="0" i="0" kern="1200" dirty="0" smtClean="0">
              <a:solidFill>
                <a:schemeClr val="tx1"/>
              </a:solidFill>
              <a:latin typeface="+mn-lt"/>
              <a:ea typeface="+mn-ea"/>
              <a:cs typeface="+mn-cs"/>
            </a:endParaRPr>
          </a:p>
          <a:p>
            <a:pPr marL="228600" indent="-228600">
              <a:buAutoNum type="arabicPeriod"/>
            </a:pPr>
            <a:r>
              <a:rPr lang="ru-RU" sz="1200" b="0" i="0" kern="1200" dirty="0" smtClean="0">
                <a:solidFill>
                  <a:schemeClr val="tx1"/>
                </a:solidFill>
                <a:latin typeface="+mn-lt"/>
                <a:ea typeface="+mn-ea"/>
                <a:cs typeface="+mn-cs"/>
              </a:rPr>
              <a:t>Вина ароматизированные: крепкие, десертные.</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b="0" i="0" dirty="0" smtClean="0">
              <a:solidFill>
                <a:srgbClr val="7F7F7F"/>
              </a:solidFill>
              <a:effectLst/>
              <a:latin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b="0" i="0" dirty="0" smtClean="0">
                <a:solidFill>
                  <a:srgbClr val="7F7F7F"/>
                </a:solidFill>
                <a:effectLst/>
                <a:latin typeface="Tahoma" panose="020B0604030504040204" pitchFamily="34" charset="0"/>
              </a:rPr>
              <a:t>Столовые </a:t>
            </a:r>
            <a:r>
              <a:rPr lang="ru-RU" b="0" i="0" dirty="0">
                <a:solidFill>
                  <a:srgbClr val="7F7F7F"/>
                </a:solidFill>
                <a:effectLst/>
                <a:latin typeface="Tahoma" panose="020B0604030504040204" pitchFamily="34" charset="0"/>
              </a:rPr>
              <a:t>вина - начальная ступень качества. Для их производства может быть использован виноград разных стран, на этикетке не указывается год урожая, так как эти вина чаще всего купаж вин разных лет, контроль качества не требует от таких вин соблюдения определённых стилей </a:t>
            </a:r>
            <a:r>
              <a:rPr lang="ru-RU" b="0" i="0" dirty="0" err="1">
                <a:solidFill>
                  <a:srgbClr val="7F7F7F"/>
                </a:solidFill>
                <a:effectLst/>
                <a:latin typeface="Tahoma" panose="020B0604030504040204" pitchFamily="34" charset="0"/>
              </a:rPr>
              <a:t>винопроизводства</a:t>
            </a:r>
            <a:r>
              <a:rPr lang="ru-RU" b="0" i="0" dirty="0">
                <a:solidFill>
                  <a:srgbClr val="7F7F7F"/>
                </a:solidFill>
                <a:effectLst/>
                <a:latin typeface="Tahoma" panose="020B0604030504040204" pitchFamily="34" charset="0"/>
              </a:rPr>
              <a:t>. Столовые вина не должны быть дорогими</a:t>
            </a:r>
            <a:r>
              <a:rPr lang="ru-RU" b="0" i="0" dirty="0" smtClean="0">
                <a:solidFill>
                  <a:srgbClr val="7F7F7F"/>
                </a:solidFill>
                <a:effectLst/>
                <a:latin typeface="Tahoma" panose="020B0604030504040204" pitchFamily="34" charset="0"/>
              </a:rPr>
              <a:t>.</a:t>
            </a: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9</a:t>
            </a:fld>
            <a:endParaRPr lang="ru-RU"/>
          </a:p>
        </p:txBody>
      </p:sp>
    </p:spTree>
    <p:extLst>
      <p:ext uri="{BB962C8B-B14F-4D97-AF65-F5344CB8AC3E}">
        <p14:creationId xmlns:p14="http://schemas.microsoft.com/office/powerpoint/2010/main" val="3356843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10</a:t>
            </a:fld>
            <a:endParaRPr lang="ru-RU"/>
          </a:p>
        </p:txBody>
      </p:sp>
    </p:spTree>
    <p:extLst>
      <p:ext uri="{BB962C8B-B14F-4D97-AF65-F5344CB8AC3E}">
        <p14:creationId xmlns:p14="http://schemas.microsoft.com/office/powerpoint/2010/main" val="2161854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indent="-171450">
              <a:buFont typeface="Arial" panose="020B0604020202020204" pitchFamily="34" charset="0"/>
              <a:buChar char="•"/>
            </a:pPr>
            <a:endParaRPr lang="ru-RU" dirty="0"/>
          </a:p>
          <a:p>
            <a:pPr marL="0" indent="0">
              <a:buNone/>
            </a:pPr>
            <a:r>
              <a:rPr lang="ru-RU" sz="1200" dirty="0">
                <a:solidFill>
                  <a:srgbClr val="111111"/>
                </a:solidFill>
                <a:latin typeface="Bahnschrift Light Condensed" panose="020B0502040204020203" pitchFamily="34" charset="0"/>
              </a:rPr>
              <a:t>Возьмите бутылку сухого вина, которые хранилось 5 и более лет, налейте в бокал и наклоните вино в бокале над листом белой бумаги при хорошем освещении.</a:t>
            </a:r>
          </a:p>
          <a:p>
            <a:pPr marL="0" indent="0">
              <a:buNone/>
            </a:pPr>
            <a:endParaRPr lang="ru-RU" sz="1200" dirty="0">
              <a:solidFill>
                <a:srgbClr val="111111"/>
              </a:solidFill>
              <a:latin typeface="Bahnschrift Light Condensed" panose="020B0502040204020203" pitchFamily="34" charset="0"/>
            </a:endParaRPr>
          </a:p>
          <a:p>
            <a:pPr marL="0" indent="0">
              <a:buNone/>
            </a:pPr>
            <a:r>
              <a:rPr lang="ru-RU" sz="1200" dirty="0">
                <a:solidFill>
                  <a:srgbClr val="111111"/>
                </a:solidFill>
                <a:latin typeface="Bahnschrift Light Condensed" panose="020B0502040204020203" pitchFamily="34" charset="0"/>
              </a:rPr>
              <a:t>Вы заметите, что вблизи тонкого края вина, цвет не совсем красный, а с кирпично-рыжим оттенком. Это говорит нам (бывают конечно и исключения, но редко), что вино уже успело полежать и </a:t>
            </a:r>
            <a:r>
              <a:rPr lang="ru-RU" sz="1200" dirty="0" err="1">
                <a:solidFill>
                  <a:srgbClr val="111111"/>
                </a:solidFill>
                <a:latin typeface="Bahnschrift Light Condensed" panose="020B0502040204020203" pitchFamily="34" charset="0"/>
              </a:rPr>
              <a:t>похраниться</a:t>
            </a:r>
            <a:r>
              <a:rPr lang="ru-RU" sz="1200" dirty="0">
                <a:solidFill>
                  <a:srgbClr val="111111"/>
                </a:solidFill>
                <a:latin typeface="Bahnschrift Light Condensed" panose="020B0502040204020203" pitchFamily="34" charset="0"/>
              </a:rPr>
              <a:t>. Чем более коричневато-рыжим будет цвет вина в бокале, тем более «старое» вино мы имеем.</a:t>
            </a:r>
            <a:endParaRPr lang="ru-RU" sz="1200" dirty="0">
              <a:latin typeface="Bahnschrift Light Condensed" panose="020B0502040204020203" pitchFamily="34" charset="0"/>
            </a:endParaRPr>
          </a:p>
          <a:p>
            <a:pPr marL="0" indent="0">
              <a:buFont typeface="Arial" panose="020B0604020202020204" pitchFamily="34" charset="0"/>
              <a:buNone/>
            </a:pP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11</a:t>
            </a:fld>
            <a:endParaRPr lang="ru-RU"/>
          </a:p>
        </p:txBody>
      </p:sp>
    </p:spTree>
    <p:extLst>
      <p:ext uri="{BB962C8B-B14F-4D97-AF65-F5344CB8AC3E}">
        <p14:creationId xmlns:p14="http://schemas.microsoft.com/office/powerpoint/2010/main" val="2583988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0" u="sng" dirty="0">
                <a:solidFill>
                  <a:srgbClr val="111111"/>
                </a:solidFill>
                <a:effectLst/>
                <a:latin typeface="Bahnschrift SemiLight Condensed" panose="020B0502040204020203" pitchFamily="34" charset="0"/>
              </a:rPr>
              <a:t>По заверениям винных экспертов, </a:t>
            </a:r>
            <a:endParaRPr lang="ru-RU" b="0" i="0" dirty="0">
              <a:solidFill>
                <a:srgbClr val="111111"/>
              </a:solidFill>
              <a:effectLst/>
              <a:latin typeface="Raleway" pitchFamily="2" charset="-52"/>
            </a:endParaRPr>
          </a:p>
          <a:p>
            <a:pPr marL="171450" indent="-171450">
              <a:buFont typeface="Arial" panose="020B0604020202020204" pitchFamily="34" charset="0"/>
              <a:buChar char="•"/>
            </a:pPr>
            <a:r>
              <a:rPr lang="ru-RU" dirty="0"/>
              <a:t>удовольствие от вина на 60% зависит от его аромата.</a:t>
            </a:r>
          </a:p>
          <a:p>
            <a:pPr marL="0" indent="0">
              <a:buFont typeface="Arial" panose="020B0604020202020204" pitchFamily="34" charset="0"/>
              <a:buNone/>
            </a:pPr>
            <a:endParaRPr lang="ru-RU" dirty="0"/>
          </a:p>
          <a:p>
            <a:pPr marL="0" indent="0">
              <a:buFont typeface="Arial" panose="020B0604020202020204" pitchFamily="34" charset="0"/>
              <a:buNone/>
            </a:pPr>
            <a:r>
              <a:rPr lang="ru-RU" dirty="0"/>
              <a:t>Первое, и самое главное, что требуется для успеха в понимания вина и его аромата — это база этих самых ароматов в нашей голове (памяти). И эта база формируется там в результате довольно серьезного «общения» с огромным количеством ароматов и запоминанием оных.</a:t>
            </a:r>
          </a:p>
          <a:p>
            <a:pPr marL="0" indent="0">
              <a:buFont typeface="Arial" panose="020B0604020202020204" pitchFamily="34" charset="0"/>
              <a:buNone/>
            </a:pPr>
            <a:endParaRPr lang="ru-RU" dirty="0"/>
          </a:p>
          <a:p>
            <a:pPr algn="l" fontAlgn="base">
              <a:buFont typeface="Arial" panose="020B0604020202020204" pitchFamily="34" charset="0"/>
              <a:buChar char="•"/>
            </a:pPr>
            <a:r>
              <a:rPr lang="ru-RU" b="0" i="0" dirty="0">
                <a:solidFill>
                  <a:srgbClr val="111111"/>
                </a:solidFill>
                <a:effectLst/>
                <a:latin typeface="Raleway" pitchFamily="2" charset="-52"/>
              </a:rPr>
              <a:t>ПЕРВИЧНЫЕ ароматы. Это ароматы, которые присущи определенному сорту винограда (например, для вина из сорта Шардоне — сортовыми будут нотки белого и зеленого яблока, травы, </a:t>
            </a:r>
            <a:r>
              <a:rPr lang="ru-RU" b="0" i="0" dirty="0" err="1">
                <a:solidFill>
                  <a:srgbClr val="111111"/>
                </a:solidFill>
                <a:effectLst/>
                <a:latin typeface="Raleway" pitchFamily="2" charset="-52"/>
              </a:rPr>
              <a:t>минеральность</a:t>
            </a:r>
            <a:r>
              <a:rPr lang="ru-RU" b="0" i="0" dirty="0">
                <a:solidFill>
                  <a:srgbClr val="111111"/>
                </a:solidFill>
                <a:effectLst/>
                <a:latin typeface="Raleway" pitchFamily="2" charset="-52"/>
              </a:rPr>
              <a:t> (камень), персик, легкие желтые фрукты, воск и белые цветы). Сусло, отжатое из ягод сорта, уже «выдает» свои первичные ароматы.</a:t>
            </a:r>
          </a:p>
          <a:p>
            <a:pPr algn="l" fontAlgn="base">
              <a:buFont typeface="Arial" panose="020B0604020202020204" pitchFamily="34" charset="0"/>
              <a:buChar char="•"/>
            </a:pPr>
            <a:r>
              <a:rPr lang="ru-RU" b="0" i="0" dirty="0">
                <a:solidFill>
                  <a:srgbClr val="111111"/>
                </a:solidFill>
                <a:effectLst/>
                <a:latin typeface="Raleway" pitchFamily="2" charset="-52"/>
              </a:rPr>
              <a:t>ВТОРИЧНЫЕ ароматы. Это ароматы, которые появляются в вине при его ферментации (проще говоря — брожении). И тут уже зависит — как создавалось вино, в каких емкостях, по каким технологиям. Длительная ферментация на осадке (дрожжах) дает тона хлеба, выпечки, сыра, тостов. </a:t>
            </a:r>
            <a:r>
              <a:rPr lang="ru-RU" b="0" i="0" dirty="0" err="1">
                <a:solidFill>
                  <a:srgbClr val="111111"/>
                </a:solidFill>
                <a:effectLst/>
                <a:latin typeface="Raleway" pitchFamily="2" charset="-52"/>
              </a:rPr>
              <a:t>Малолактическая</a:t>
            </a:r>
            <a:r>
              <a:rPr lang="ru-RU" b="0" i="0" dirty="0">
                <a:solidFill>
                  <a:srgbClr val="111111"/>
                </a:solidFill>
                <a:effectLst/>
                <a:latin typeface="Raleway" pitchFamily="2" charset="-52"/>
              </a:rPr>
              <a:t> ферментация добавляет тона сливок, </a:t>
            </a:r>
            <a:r>
              <a:rPr lang="ru-RU" b="0" i="0" dirty="0" err="1">
                <a:solidFill>
                  <a:srgbClr val="111111"/>
                </a:solidFill>
                <a:effectLst/>
                <a:latin typeface="Raleway" pitchFamily="2" charset="-52"/>
              </a:rPr>
              <a:t>маслы</a:t>
            </a:r>
            <a:r>
              <a:rPr lang="ru-RU" b="0" i="0" dirty="0">
                <a:solidFill>
                  <a:srgbClr val="111111"/>
                </a:solidFill>
                <a:effectLst/>
                <a:latin typeface="Raleway" pitchFamily="2" charset="-52"/>
              </a:rPr>
              <a:t>, творога. </a:t>
            </a:r>
            <a:r>
              <a:rPr lang="ru-RU" b="0" i="0" dirty="0" err="1">
                <a:solidFill>
                  <a:srgbClr val="111111"/>
                </a:solidFill>
                <a:effectLst/>
                <a:latin typeface="Raleway" pitchFamily="2" charset="-52"/>
              </a:rPr>
              <a:t>Обожженый</a:t>
            </a:r>
            <a:r>
              <a:rPr lang="ru-RU" b="0" i="0" dirty="0">
                <a:solidFill>
                  <a:srgbClr val="111111"/>
                </a:solidFill>
                <a:effectLst/>
                <a:latin typeface="Raleway" pitchFamily="2" charset="-52"/>
              </a:rPr>
              <a:t> и обычный дуб — дает очень широкую палитру — ваниль, шоколад, кофе, гвоздика, кокос, ириска, карамель, тосты, хвойники, тропическое дерево, дым и т.д.</a:t>
            </a:r>
          </a:p>
          <a:p>
            <a:pPr algn="l" fontAlgn="base">
              <a:buFont typeface="Arial" panose="020B0604020202020204" pitchFamily="34" charset="0"/>
              <a:buChar char="•"/>
            </a:pPr>
            <a:r>
              <a:rPr lang="ru-RU" b="0" i="0" dirty="0">
                <a:solidFill>
                  <a:srgbClr val="111111"/>
                </a:solidFill>
                <a:effectLst/>
                <a:latin typeface="Raleway" pitchFamily="2" charset="-52"/>
              </a:rPr>
              <a:t>ТРЕТИЧНЫЕ ароматы. Ароматы, появляющиеся в процессе длительной выдержки в бутылке. Для белых вин это мармеладное, джемовые ноты, цукаты, инжир, сухофрукты, сухие шкурки яблок и т.д. Для красных — подлесок, сырая почва, дубленая кожа, грибы, шкура дичи, табачные оттенки, влажные листья</a:t>
            </a:r>
            <a:r>
              <a:rPr lang="ru-RU" b="0" i="0" dirty="0" smtClean="0">
                <a:solidFill>
                  <a:srgbClr val="111111"/>
                </a:solidFill>
                <a:effectLst/>
                <a:latin typeface="Raleway" pitchFamily="2" charset="-52"/>
              </a:rPr>
              <a:t>,</a:t>
            </a:r>
            <a:r>
              <a:rPr lang="en-US" b="0" i="0" dirty="0" smtClean="0">
                <a:solidFill>
                  <a:srgbClr val="111111"/>
                </a:solidFill>
                <a:effectLst/>
                <a:latin typeface="Raleway" pitchFamily="2" charset="-52"/>
              </a:rPr>
              <a:t> </a:t>
            </a:r>
            <a:r>
              <a:rPr lang="ru-RU" b="0" i="0" dirty="0" smtClean="0">
                <a:solidFill>
                  <a:srgbClr val="111111"/>
                </a:solidFill>
                <a:effectLst/>
                <a:latin typeface="Raleway" pitchFamily="2" charset="-52"/>
              </a:rPr>
              <a:t>«скотный </a:t>
            </a:r>
            <a:r>
              <a:rPr lang="ru-RU" b="0" i="0" dirty="0">
                <a:solidFill>
                  <a:srgbClr val="111111"/>
                </a:solidFill>
                <a:effectLst/>
                <a:latin typeface="Raleway" pitchFamily="2" charset="-52"/>
              </a:rPr>
              <a:t>двор» и многие другие.</a:t>
            </a:r>
          </a:p>
          <a:p>
            <a:pPr marL="0" indent="0">
              <a:buFont typeface="Arial" panose="020B0604020202020204" pitchFamily="34" charset="0"/>
              <a:buNone/>
            </a:pPr>
            <a:endParaRPr lang="ru-RU"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200" dirty="0">
                <a:solidFill>
                  <a:srgbClr val="F6F4F4"/>
                </a:solidFill>
                <a:latin typeface="Bahnschrift Light Condensed" panose="020B0502040204020203" pitchFamily="34" charset="0"/>
              </a:rPr>
              <a:t>Важно научиться различать и запоминать ПЕРВИЧНЫЕ ароматы, то есть ароматы, которые присущи элементарному продукту растению или предмету.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200" dirty="0">
                <a:solidFill>
                  <a:srgbClr val="F6F4F4"/>
                </a:solidFill>
                <a:latin typeface="Bahnschrift Light Condensed" panose="020B0502040204020203" pitchFamily="34" charset="0"/>
              </a:rPr>
              <a:t>Это фрукты, овощи, ягоды, растения, специи – все, что буквально можно найти на кухне.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dirty="0">
                <a:solidFill>
                  <a:srgbClr val="F6F4F4"/>
                </a:solidFill>
                <a:latin typeface="Bahnschrift Light Condensed" panose="020B0502040204020203" pitchFamily="34" charset="0"/>
              </a:rPr>
              <a:t>Также в ароматике вин мы находим «минеральные» ноты — это природные оттенки минералов и почв — камня, гравия (как сухого, так и мокрого), известняка, мела, цемента, почвы (жирного чернозема и сухой глины, к примеру), мокрого «подлеска» и т.д</a:t>
            </a:r>
            <a:r>
              <a:rPr lang="ru-RU" sz="1200" dirty="0" smtClean="0">
                <a:solidFill>
                  <a:srgbClr val="F6F4F4"/>
                </a:solidFill>
                <a:latin typeface="Bahnschrift Light Condensed" panose="020B0502040204020203" pitchFamily="34" charset="0"/>
              </a:rPr>
              <a:t>.</a:t>
            </a:r>
            <a:endParaRPr lang="ru-RU" sz="1200" dirty="0">
              <a:solidFill>
                <a:srgbClr val="F6F4F4"/>
              </a:solidFill>
              <a:latin typeface="Bahnschrift Light Condensed" panose="020B0502040204020203" pitchFamily="34" charset="0"/>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12</a:t>
            </a:fld>
            <a:endParaRPr lang="ru-RU"/>
          </a:p>
        </p:txBody>
      </p:sp>
    </p:spTree>
    <p:extLst>
      <p:ext uri="{BB962C8B-B14F-4D97-AF65-F5344CB8AC3E}">
        <p14:creationId xmlns:p14="http://schemas.microsoft.com/office/powerpoint/2010/main" val="3873967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200" dirty="0">
                <a:solidFill>
                  <a:srgbClr val="F6F4F4"/>
                </a:solidFill>
                <a:latin typeface="Bahnschrift Light Condensed" panose="020B0502040204020203" pitchFamily="34" charset="0"/>
              </a:rPr>
              <a:t>Следующий слайд – примерная схема того, как нужно пробовать нюхать вина от автора статьи, которую мне </a:t>
            </a:r>
            <a:r>
              <a:rPr lang="ru-RU" sz="1200" dirty="0" smtClean="0">
                <a:solidFill>
                  <a:srgbClr val="F6F4F4"/>
                </a:solidFill>
                <a:latin typeface="Bahnschrift Light Condensed" panose="020B0502040204020203" pitchFamily="34" charset="0"/>
              </a:rPr>
              <a:t>посчастливилось </a:t>
            </a:r>
            <a:r>
              <a:rPr lang="ru-RU" sz="1200" dirty="0">
                <a:solidFill>
                  <a:srgbClr val="F6F4F4"/>
                </a:solidFill>
                <a:latin typeface="Bahnschrift Light Condensed" panose="020B0502040204020203" pitchFamily="34" charset="0"/>
              </a:rPr>
              <a:t>найти.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indent="0">
              <a:buNone/>
            </a:pPr>
            <a:r>
              <a:rPr lang="ru-RU" sz="1200" dirty="0">
                <a:solidFill>
                  <a:srgbClr val="433737"/>
                </a:solidFill>
                <a:latin typeface="Bahnschrift Light Condensed" panose="020B0502040204020203" pitchFamily="34" charset="0"/>
              </a:rPr>
              <a:t>1. Сначала выделяем из аромата Доминирующие тона, затем «вынюхиваем» уже оставшиеся Фоновые нюансы.</a:t>
            </a:r>
          </a:p>
          <a:p>
            <a:pPr marL="0" indent="0">
              <a:buNone/>
            </a:pPr>
            <a:endParaRPr lang="ru-RU" sz="1200" dirty="0">
              <a:solidFill>
                <a:srgbClr val="433737"/>
              </a:solidFill>
              <a:latin typeface="Bahnschrift Light Condensed" panose="020B0502040204020203" pitchFamily="34" charset="0"/>
            </a:endParaRPr>
          </a:p>
          <a:p>
            <a:pPr marL="0" indent="0">
              <a:buFont typeface="Arial" panose="020B0604020202020204" pitchFamily="34" charset="0"/>
              <a:buNone/>
            </a:pPr>
            <a:r>
              <a:rPr lang="ru-RU" sz="1200" dirty="0">
                <a:solidFill>
                  <a:srgbClr val="433737"/>
                </a:solidFill>
                <a:latin typeface="Bahnschrift Light Condensed" panose="020B0502040204020203" pitchFamily="34" charset="0"/>
              </a:rPr>
              <a:t>2. Прогоняем (т.е. проводим сравнение) «выловленных» доминирующих ароматов по базе ароматики в памяти. То же самое — делаем и для фоновых нюансов.</a:t>
            </a:r>
          </a:p>
          <a:p>
            <a:pPr marL="0" indent="0">
              <a:buFont typeface="Arial" panose="020B0604020202020204" pitchFamily="34" charset="0"/>
              <a:buNone/>
            </a:pPr>
            <a:endParaRPr lang="ru-RU" sz="1200" dirty="0">
              <a:solidFill>
                <a:srgbClr val="433737"/>
              </a:solidFill>
              <a:latin typeface="Bahnschrift Light Condensed" panose="020B0502040204020203" pitchFamily="34" charset="0"/>
            </a:endParaRPr>
          </a:p>
          <a:p>
            <a:pPr marL="0" indent="0">
              <a:buFont typeface="Arial" panose="020B0604020202020204" pitchFamily="34" charset="0"/>
              <a:buNone/>
            </a:pPr>
            <a:r>
              <a:rPr lang="ru-RU" sz="1200" dirty="0">
                <a:solidFill>
                  <a:srgbClr val="433737"/>
                </a:solidFill>
                <a:latin typeface="Bahnschrift Light Condensed" panose="020B0502040204020203" pitchFamily="34" charset="0"/>
              </a:rPr>
              <a:t>3. Естественно — мы в первую очередь используем для сравнения «базы» ароматов, наиболее присущих категориям вин — белым, розовым и красным.</a:t>
            </a:r>
          </a:p>
          <a:p>
            <a:pPr marL="0" indent="0">
              <a:buFont typeface="Arial" panose="020B0604020202020204" pitchFamily="34" charset="0"/>
              <a:buNone/>
            </a:pPr>
            <a:endParaRPr lang="ru-RU" sz="1200" dirty="0">
              <a:solidFill>
                <a:srgbClr val="433737"/>
              </a:solidFill>
              <a:latin typeface="Bahnschrift Light Condensed" panose="020B0502040204020203" pitchFamily="34" charset="0"/>
            </a:endParaRPr>
          </a:p>
          <a:p>
            <a:pPr marL="0" indent="0">
              <a:buFont typeface="Arial" panose="020B0604020202020204" pitchFamily="34" charset="0"/>
              <a:buNone/>
            </a:pPr>
            <a:r>
              <a:rPr lang="ru-RU" sz="1200" dirty="0">
                <a:solidFill>
                  <a:srgbClr val="433737"/>
                </a:solidFill>
                <a:latin typeface="Bahnschrift Light Condensed" panose="020B0502040204020203" pitchFamily="34" charset="0"/>
              </a:rPr>
              <a:t>И Далее – будет список так называемой БАЗЫ ароматов, которые стоит попробовать услышать или почувствовать.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indent="0">
              <a:buFont typeface="Arial" panose="020B0604020202020204" pitchFamily="34" charset="0"/>
              <a:buNone/>
            </a:pP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13</a:t>
            </a:fld>
            <a:endParaRPr lang="ru-RU"/>
          </a:p>
        </p:txBody>
      </p:sp>
    </p:spTree>
    <p:extLst>
      <p:ext uri="{BB962C8B-B14F-4D97-AF65-F5344CB8AC3E}">
        <p14:creationId xmlns:p14="http://schemas.microsoft.com/office/powerpoint/2010/main" val="1149362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indent="0">
              <a:buFont typeface="Arial" panose="020B0604020202020204" pitchFamily="34" charset="0"/>
              <a:buNone/>
            </a:pP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14</a:t>
            </a:fld>
            <a:endParaRPr lang="ru-RU"/>
          </a:p>
        </p:txBody>
      </p:sp>
    </p:spTree>
    <p:extLst>
      <p:ext uri="{BB962C8B-B14F-4D97-AF65-F5344CB8AC3E}">
        <p14:creationId xmlns:p14="http://schemas.microsoft.com/office/powerpoint/2010/main" val="49979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E877D3B-C487-4A33-91B7-72292B4883B6}" type="slidenum">
              <a:rPr lang="ru-RU" smtClean="0"/>
              <a:pPr/>
              <a:t>15</a:t>
            </a:fld>
            <a:endParaRPr lang="ru-RU"/>
          </a:p>
        </p:txBody>
      </p:sp>
    </p:spTree>
    <p:extLst>
      <p:ext uri="{BB962C8B-B14F-4D97-AF65-F5344CB8AC3E}">
        <p14:creationId xmlns:p14="http://schemas.microsoft.com/office/powerpoint/2010/main" val="2902063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0" u="sng" dirty="0">
                <a:solidFill>
                  <a:srgbClr val="111111"/>
                </a:solidFill>
                <a:effectLst/>
                <a:latin typeface="Bahnschrift SemiLight Condensed" panose="020B0502040204020203" pitchFamily="34" charset="0"/>
              </a:rPr>
              <a:t>Плотность</a:t>
            </a:r>
            <a:r>
              <a:rPr lang="ru-RU" sz="1200" i="0" dirty="0">
                <a:solidFill>
                  <a:srgbClr val="111111"/>
                </a:solidFill>
                <a:effectLst/>
                <a:latin typeface="Bahnschrift Light Condensed" panose="020B0502040204020203" pitchFamily="34" charset="0"/>
              </a:rPr>
              <a:t> </a:t>
            </a:r>
            <a:r>
              <a:rPr lang="ru-RU" sz="1200" b="0" i="0" dirty="0">
                <a:solidFill>
                  <a:srgbClr val="111111"/>
                </a:solidFill>
                <a:effectLst/>
                <a:latin typeface="Bahnschrift Light Condensed" panose="020B0502040204020203" pitchFamily="34" charset="0"/>
              </a:rPr>
              <a:t>вина зависит от нескольких факторов, таких как концентрация в вине спирта, сахара, глицерина.</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i="0" dirty="0">
              <a:solidFill>
                <a:srgbClr val="111111"/>
              </a:solidFill>
              <a:effectLst/>
              <a:latin typeface="Bahnschrift Light Condensed"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b="0" i="0" dirty="0">
                <a:solidFill>
                  <a:srgbClr val="111111"/>
                </a:solidFill>
                <a:effectLst/>
                <a:latin typeface="Bahnschrift Light Condensed" panose="020B0502040204020203" pitchFamily="34" charset="0"/>
              </a:rPr>
              <a:t>легкие вина (как правило легкие и молодые — сухие, розовые и красные) — имеют низкую плотность (чуть меньше чем у воды) и называются термином «подвижные».</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b="0" i="0" dirty="0">
                <a:solidFill>
                  <a:srgbClr val="111111"/>
                </a:solidFill>
                <a:effectLst/>
                <a:latin typeface="Arial" panose="020B0604020202020204" pitchFamily="34" charset="0"/>
              </a:rPr>
              <a:t>Посмотрите на бокал с вином — это «подвижное» вино быстро и практически без следов стекает со стенок вниз при вращении вина в бокале.</a:t>
            </a:r>
            <a:endParaRPr lang="ru-RU" sz="1200" b="0" i="0" dirty="0">
              <a:solidFill>
                <a:srgbClr val="111111"/>
              </a:solidFill>
              <a:effectLst/>
              <a:latin typeface="Bahnschrift Light Condensed" panose="020B0502040204020203" pitchFamily="34" charset="0"/>
            </a:endParaRPr>
          </a:p>
          <a:p>
            <a:endParaRPr lang="ru-RU" dirty="0"/>
          </a:p>
          <a:p>
            <a:pPr marL="171450" indent="-171450">
              <a:buFont typeface="Arial" panose="020B0604020202020204" pitchFamily="34" charset="0"/>
              <a:buChar char="•"/>
            </a:pPr>
            <a:r>
              <a:rPr lang="ru-RU" dirty="0"/>
              <a:t>выдержанные и крепленые вина, а также сухие вина, сделанные из определенных сортов винограда (например — Муската, </a:t>
            </a:r>
            <a:r>
              <a:rPr lang="ru-RU" dirty="0" err="1"/>
              <a:t>Гевюрцтраминера</a:t>
            </a:r>
            <a:r>
              <a:rPr lang="ru-RU" dirty="0"/>
              <a:t>, </a:t>
            </a:r>
            <a:r>
              <a:rPr lang="ru-RU" dirty="0" err="1"/>
              <a:t>Монастрелла</a:t>
            </a:r>
            <a:r>
              <a:rPr lang="ru-RU" dirty="0"/>
              <a:t>, Сиры и т.д.) — имеют повышенную плотность, вследствие чего, при медленном стекании со стенок бокала, образуют так называемые «ножки» или «слезы».</a:t>
            </a:r>
          </a:p>
          <a:p>
            <a:pPr marL="171450" indent="-171450">
              <a:buFont typeface="Arial" panose="020B0604020202020204" pitchFamily="34" charset="0"/>
              <a:buChar char="•"/>
            </a:pPr>
            <a:endParaRPr lang="ru-RU" dirty="0"/>
          </a:p>
          <a:p>
            <a:pPr algn="l" fontAlgn="base"/>
            <a:r>
              <a:rPr lang="ru-RU" b="0" i="0" dirty="0">
                <a:solidFill>
                  <a:srgbClr val="111111"/>
                </a:solidFill>
                <a:effectLst/>
                <a:latin typeface="Arial" panose="020B0604020202020204" pitchFamily="34" charset="0"/>
              </a:rPr>
              <a:t>Покрутите вино в бокале, затем остановите бокал и посмотрите сквозь стенки на свет, видите их? </a:t>
            </a:r>
            <a:endParaRPr lang="ru-RU" b="0" i="0" dirty="0">
              <a:solidFill>
                <a:srgbClr val="111111"/>
              </a:solidFill>
              <a:effectLst/>
              <a:latin typeface="Raleway" pitchFamily="2" charset="-52"/>
            </a:endParaRPr>
          </a:p>
          <a:p>
            <a:pPr algn="l" fontAlgn="base"/>
            <a:r>
              <a:rPr lang="ru-RU" b="0" i="0" dirty="0">
                <a:solidFill>
                  <a:srgbClr val="111111"/>
                </a:solidFill>
                <a:effectLst/>
                <a:latin typeface="Arial" panose="020B0604020202020204" pitchFamily="34" charset="0"/>
              </a:rPr>
              <a:t>Чем более плотное вино, тем более широкие и объемные «ноги» оно оставляет на стекле после того, как вы повращали или наклонили вино в бокале. Поэтому довольно важно при чтении информации о сорте винограда, запоминать — подвижные или плотные (тягучие, густые) вина чаще всего из него производятся</a:t>
            </a:r>
            <a:r>
              <a:rPr lang="ru-RU" b="0" i="0" dirty="0" smtClean="0">
                <a:solidFill>
                  <a:srgbClr val="111111"/>
                </a:solidFill>
                <a:effectLst/>
                <a:latin typeface="Arial" panose="020B0604020202020204" pitchFamily="34" charset="0"/>
              </a:rPr>
              <a:t>.</a:t>
            </a:r>
            <a:endParaRPr lang="ru-RU" b="0" i="0" dirty="0">
              <a:solidFill>
                <a:srgbClr val="111111"/>
              </a:solidFill>
              <a:effectLst/>
              <a:latin typeface="Raleway" pitchFamily="2" charset="-52"/>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16</a:t>
            </a:fld>
            <a:endParaRPr lang="ru-RU"/>
          </a:p>
        </p:txBody>
      </p:sp>
    </p:spTree>
    <p:extLst>
      <p:ext uri="{BB962C8B-B14F-4D97-AF65-F5344CB8AC3E}">
        <p14:creationId xmlns:p14="http://schemas.microsoft.com/office/powerpoint/2010/main" val="2131721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Или концентрация остаточного сахара в вине. Остаточного, потому что сахар остается после завершения процесса брожения.  Если его не прерывать, то винные дрожи весь сахар переработают в алкоголь и газ – так получается сухое вино. В процессе изготовления полусухих и сладких вин процесс брожения останавливается искусственным путем – понижением температуры сусла или добавлением спирта. </a:t>
            </a:r>
          </a:p>
          <a:p>
            <a:pPr algn="l" fontAlgn="base"/>
            <a:r>
              <a:rPr lang="ru-RU" b="0" i="0" dirty="0">
                <a:solidFill>
                  <a:srgbClr val="111111"/>
                </a:solidFill>
                <a:effectLst/>
                <a:latin typeface="Raleway" pitchFamily="2" charset="-52"/>
              </a:rPr>
              <a:t>Сухое вино — до 3-4 г сахара на литр.</a:t>
            </a:r>
          </a:p>
          <a:p>
            <a:pPr algn="l" fontAlgn="base"/>
            <a:endParaRPr lang="ru-RU" b="0" i="0" dirty="0">
              <a:solidFill>
                <a:srgbClr val="111111"/>
              </a:solidFill>
              <a:effectLst/>
              <a:latin typeface="Raleway" pitchFamily="2" charset="-52"/>
            </a:endParaRPr>
          </a:p>
          <a:p>
            <a:pPr algn="l" fontAlgn="base"/>
            <a:r>
              <a:rPr lang="ru-RU" b="0" i="0" dirty="0">
                <a:solidFill>
                  <a:srgbClr val="111111"/>
                </a:solidFill>
                <a:effectLst/>
                <a:latin typeface="Raleway" pitchFamily="2" charset="-52"/>
              </a:rPr>
              <a:t>Полусухое вино — от 5 до 18 г/литр</a:t>
            </a:r>
          </a:p>
          <a:p>
            <a:pPr algn="l" fontAlgn="base"/>
            <a:r>
              <a:rPr lang="ru-RU" b="0" i="0" dirty="0">
                <a:solidFill>
                  <a:srgbClr val="111111"/>
                </a:solidFill>
                <a:effectLst/>
                <a:latin typeface="Raleway" pitchFamily="2" charset="-52"/>
              </a:rPr>
              <a:t>Полусладкое вино — от 18 до 45 г/литр</a:t>
            </a:r>
          </a:p>
          <a:p>
            <a:pPr algn="l" fontAlgn="base"/>
            <a:r>
              <a:rPr lang="ru-RU" b="0" i="0" dirty="0">
                <a:solidFill>
                  <a:srgbClr val="111111"/>
                </a:solidFill>
                <a:effectLst/>
                <a:latin typeface="Raleway" pitchFamily="2" charset="-52"/>
              </a:rPr>
              <a:t>Сладкое вино — более 45 г/литр</a:t>
            </a:r>
          </a:p>
          <a:p>
            <a:pPr algn="l" fontAlgn="base"/>
            <a:endParaRPr lang="ru-RU" b="0" i="0" dirty="0">
              <a:solidFill>
                <a:srgbClr val="111111"/>
              </a:solidFill>
              <a:effectLst/>
              <a:latin typeface="Raleway" pitchFamily="2" charset="-52"/>
            </a:endParaRPr>
          </a:p>
          <a:p>
            <a:r>
              <a:rPr lang="ru-RU" b="0" i="1" dirty="0">
                <a:solidFill>
                  <a:srgbClr val="000080"/>
                </a:solidFill>
                <a:effectLst/>
                <a:latin typeface="Raleway" pitchFamily="2" charset="-52"/>
              </a:rPr>
              <a:t>(в «специальных» винах — крепленых, </a:t>
            </a:r>
            <a:r>
              <a:rPr lang="ru-RU" b="0" i="1" dirty="0" err="1">
                <a:solidFill>
                  <a:srgbClr val="000080"/>
                </a:solidFill>
                <a:effectLst/>
                <a:latin typeface="Raleway" pitchFamily="2" charset="-52"/>
              </a:rPr>
              <a:t>полудесертных</a:t>
            </a:r>
            <a:r>
              <a:rPr lang="ru-RU" b="0" i="1" dirty="0">
                <a:solidFill>
                  <a:srgbClr val="000080"/>
                </a:solidFill>
                <a:effectLst/>
                <a:latin typeface="Raleway" pitchFamily="2" charset="-52"/>
              </a:rPr>
              <a:t>, десертных и наконец — ликерных, которые мы пока рассматривать не будем — концентрация сахара колеблется от 30 до 300 г/литр)</a:t>
            </a:r>
          </a:p>
          <a:p>
            <a:endParaRPr lang="ru-RU" b="0" i="1" dirty="0">
              <a:solidFill>
                <a:srgbClr val="000080"/>
              </a:solidFill>
              <a:effectLst/>
              <a:latin typeface="Raleway" pitchFamily="2" charset="-52"/>
            </a:endParaRPr>
          </a:p>
          <a:p>
            <a:r>
              <a:rPr lang="ru-RU" dirty="0"/>
              <a:t>Так же нелишним будет заметить, что чем выше сладость вина — тем сложнее нам находить и распознавать самые тончайшие естественные вкусы, которыми это вино обладает и которые присущи конкретному сорту винограда.</a:t>
            </a:r>
          </a:p>
        </p:txBody>
      </p:sp>
      <p:sp>
        <p:nvSpPr>
          <p:cNvPr id="4" name="Номер слайда 3"/>
          <p:cNvSpPr>
            <a:spLocks noGrp="1"/>
          </p:cNvSpPr>
          <p:nvPr>
            <p:ph type="sldNum" sz="quarter" idx="5"/>
          </p:nvPr>
        </p:nvSpPr>
        <p:spPr/>
        <p:txBody>
          <a:bodyPr/>
          <a:lstStyle/>
          <a:p>
            <a:fld id="{AE877D3B-C487-4A33-91B7-72292B4883B6}" type="slidenum">
              <a:rPr lang="ru-RU" smtClean="0"/>
              <a:pPr/>
              <a:t>17</a:t>
            </a:fld>
            <a:endParaRPr lang="ru-RU"/>
          </a:p>
        </p:txBody>
      </p:sp>
    </p:spTree>
    <p:extLst>
      <p:ext uri="{BB962C8B-B14F-4D97-AF65-F5344CB8AC3E}">
        <p14:creationId xmlns:p14="http://schemas.microsoft.com/office/powerpoint/2010/main" val="1853080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fontAlgn="base"/>
            <a:r>
              <a:rPr lang="ru-RU" b="0" i="0" dirty="0">
                <a:solidFill>
                  <a:srgbClr val="111111"/>
                </a:solidFill>
                <a:effectLst/>
                <a:latin typeface="Raleway" pitchFamily="2" charset="-52"/>
              </a:rPr>
              <a:t>Величина кислотности напрямую влияет на вкус и восприятие вина, а также на то, с какими блюдами это вино будет гармоничнее употреблять. Уровень кислотности в винах зависит от сорта винограда (места и климата при его выращивании), а также от метода производства вина.</a:t>
            </a:r>
          </a:p>
          <a:p>
            <a:pPr algn="l" fontAlgn="base"/>
            <a:endParaRPr lang="ru-RU" b="0" i="0" dirty="0">
              <a:solidFill>
                <a:srgbClr val="111111"/>
              </a:solidFill>
              <a:effectLst/>
              <a:latin typeface="Raleway" pitchFamily="2" charset="-52"/>
            </a:endParaRPr>
          </a:p>
          <a:p>
            <a:pPr algn="l" fontAlgn="base"/>
            <a:r>
              <a:rPr lang="ru-RU" b="0" i="0" dirty="0">
                <a:solidFill>
                  <a:srgbClr val="111111"/>
                </a:solidFill>
                <a:effectLst/>
                <a:latin typeface="Raleway" pitchFamily="2" charset="-52"/>
              </a:rPr>
              <a:t>Одними из самых кислотных белых вин являются невыдержанные (молодые) вина из винограда сортов Совиньон Блан, </a:t>
            </a:r>
            <a:r>
              <a:rPr lang="ru-RU" b="0" i="0" dirty="0" err="1">
                <a:solidFill>
                  <a:srgbClr val="111111"/>
                </a:solidFill>
                <a:effectLst/>
                <a:latin typeface="Raleway" pitchFamily="2" charset="-52"/>
              </a:rPr>
              <a:t>Ондарраби</a:t>
            </a:r>
            <a:r>
              <a:rPr lang="ru-RU" b="0" i="0" dirty="0">
                <a:solidFill>
                  <a:srgbClr val="111111"/>
                </a:solidFill>
                <a:effectLst/>
                <a:latin typeface="Raleway" pitchFamily="2" charset="-52"/>
              </a:rPr>
              <a:t> (известное </a:t>
            </a:r>
            <a:r>
              <a:rPr lang="ru-RU" b="0" i="0" dirty="0" err="1">
                <a:solidFill>
                  <a:srgbClr val="111111"/>
                </a:solidFill>
                <a:effectLst/>
                <a:latin typeface="Raleway" pitchFamily="2" charset="-52"/>
              </a:rPr>
              <a:t>Чаколи</a:t>
            </a:r>
            <a:r>
              <a:rPr lang="ru-RU" b="0" i="0" dirty="0">
                <a:solidFill>
                  <a:srgbClr val="111111"/>
                </a:solidFill>
                <a:effectLst/>
                <a:latin typeface="Raleway" pitchFamily="2" charset="-52"/>
              </a:rPr>
              <a:t>), Рислинг, Алиготе, а из красных — это вина из Пино Нуара, </a:t>
            </a:r>
            <a:r>
              <a:rPr lang="ru-RU" b="0" i="0" dirty="0" err="1">
                <a:solidFill>
                  <a:srgbClr val="111111"/>
                </a:solidFill>
                <a:effectLst/>
                <a:latin typeface="Raleway" pitchFamily="2" charset="-52"/>
              </a:rPr>
              <a:t>Гамэ</a:t>
            </a:r>
            <a:r>
              <a:rPr lang="ru-RU" b="0" i="0" dirty="0">
                <a:solidFill>
                  <a:srgbClr val="111111"/>
                </a:solidFill>
                <a:effectLst/>
                <a:latin typeface="Raleway" pitchFamily="2" charset="-52"/>
              </a:rPr>
              <a:t>, Барберы, </a:t>
            </a:r>
            <a:r>
              <a:rPr lang="ru-RU" b="0" i="0" dirty="0" err="1">
                <a:solidFill>
                  <a:srgbClr val="111111"/>
                </a:solidFill>
                <a:effectLst/>
                <a:latin typeface="Raleway" pitchFamily="2" charset="-52"/>
              </a:rPr>
              <a:t>Альянико</a:t>
            </a:r>
            <a:r>
              <a:rPr lang="ru-RU" b="0" i="0" dirty="0">
                <a:solidFill>
                  <a:srgbClr val="111111"/>
                </a:solidFill>
                <a:effectLst/>
                <a:latin typeface="Raleway" pitchFamily="2" charset="-52"/>
              </a:rPr>
              <a:t>, </a:t>
            </a:r>
            <a:r>
              <a:rPr lang="ru-RU" b="0" i="0" dirty="0" err="1">
                <a:solidFill>
                  <a:srgbClr val="111111"/>
                </a:solidFill>
                <a:effectLst/>
                <a:latin typeface="Raleway" pitchFamily="2" charset="-52"/>
              </a:rPr>
              <a:t>Санджовезе</a:t>
            </a:r>
            <a:r>
              <a:rPr lang="ru-RU" b="0" i="0" dirty="0">
                <a:solidFill>
                  <a:srgbClr val="111111"/>
                </a:solidFill>
                <a:effectLst/>
                <a:latin typeface="Raleway" pitchFamily="2" charset="-52"/>
              </a:rPr>
              <a:t>.</a:t>
            </a:r>
          </a:p>
          <a:p>
            <a:pPr algn="l" fontAlgn="base"/>
            <a:endParaRPr lang="ru-RU" b="0" i="0" dirty="0">
              <a:solidFill>
                <a:srgbClr val="111111"/>
              </a:solidFill>
              <a:effectLst/>
              <a:latin typeface="Raleway" pitchFamily="2" charset="-52"/>
            </a:endParaRPr>
          </a:p>
          <a:p>
            <a:pPr marL="171450" indent="-171450" algn="l" fontAlgn="base">
              <a:buFont typeface="Arial" panose="020B0604020202020204" pitchFamily="34" charset="0"/>
              <a:buChar char="•"/>
            </a:pPr>
            <a:r>
              <a:rPr lang="ru-RU" b="0" i="0" dirty="0">
                <a:solidFill>
                  <a:srgbClr val="111111"/>
                </a:solidFill>
                <a:effectLst/>
                <a:latin typeface="Raleway" pitchFamily="2" charset="-52"/>
              </a:rPr>
              <a:t>Высокая кислотность в вине определяется как повышенная и пронзительная кислинка и </a:t>
            </a:r>
            <a:r>
              <a:rPr lang="ru-RU" b="0" i="0" dirty="0" err="1">
                <a:solidFill>
                  <a:srgbClr val="111111"/>
                </a:solidFill>
                <a:effectLst/>
                <a:latin typeface="Raleway" pitchFamily="2" charset="-52"/>
              </a:rPr>
              <a:t>едковатость</a:t>
            </a:r>
            <a:r>
              <a:rPr lang="ru-RU" b="0" i="0" dirty="0">
                <a:solidFill>
                  <a:srgbClr val="111111"/>
                </a:solidFill>
                <a:effectLst/>
                <a:latin typeface="Raleway" pitchFamily="2" charset="-52"/>
              </a:rPr>
              <a:t>.</a:t>
            </a:r>
          </a:p>
          <a:p>
            <a:pPr algn="l" fontAlgn="base"/>
            <a:endParaRPr lang="ru-RU" b="0" i="0" dirty="0">
              <a:solidFill>
                <a:srgbClr val="111111"/>
              </a:solidFill>
              <a:effectLst/>
              <a:latin typeface="Raleway" pitchFamily="2" charset="-52"/>
            </a:endParaRPr>
          </a:p>
          <a:p>
            <a:pPr algn="l" fontAlgn="base"/>
            <a:endParaRPr lang="ru-RU" b="0" i="0" dirty="0">
              <a:solidFill>
                <a:srgbClr val="111111"/>
              </a:solidFill>
              <a:effectLst/>
              <a:latin typeface="Raleway" pitchFamily="2" charset="-52"/>
            </a:endParaRPr>
          </a:p>
          <a:p>
            <a:r>
              <a:rPr lang="ru-RU" dirty="0"/>
              <a:t>Людям, страдающим гастритом (уж не говоря о язве) нужно избегать таких вин, у многих изжога начинается даже не при употреблении, а уже только от вдыхания аромата кислотного вина (это как отжатый лимон понюхать).</a:t>
            </a:r>
          </a:p>
          <a:p>
            <a:endParaRPr lang="ru-RU" dirty="0"/>
          </a:p>
          <a:p>
            <a:r>
              <a:rPr lang="ru-RU" dirty="0"/>
              <a:t>Однако кислотность (особенно средняя или слегка повышенная) выполняет в винах такую важную функцию, как консервация — позволяя винам храниться дольше чем менее кислотные, «созревать» (при этом процессе кислотность несколько падает), посредством чего их вкус и </a:t>
            </a:r>
            <a:r>
              <a:rPr lang="ru-RU" dirty="0" err="1"/>
              <a:t>питкость</a:t>
            </a:r>
            <a:r>
              <a:rPr lang="ru-RU" dirty="0"/>
              <a:t> улучшаются. Если вино не кислое, то на вкус, оно откровенно говоря, плоское.</a:t>
            </a:r>
          </a:p>
          <a:p>
            <a:endParaRPr lang="ru-RU" dirty="0"/>
          </a:p>
          <a:p>
            <a:r>
              <a:rPr lang="ru-RU" dirty="0"/>
              <a:t>Но кислое вино лучше идет с соленой закуской. Чем более плоское вино – тем более пряной должна быть закуска.</a:t>
            </a:r>
          </a:p>
          <a:p>
            <a:endParaRPr lang="ru-RU" dirty="0"/>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18</a:t>
            </a:fld>
            <a:endParaRPr lang="ru-RU"/>
          </a:p>
        </p:txBody>
      </p:sp>
    </p:spTree>
    <p:extLst>
      <p:ext uri="{BB962C8B-B14F-4D97-AF65-F5344CB8AC3E}">
        <p14:creationId xmlns:p14="http://schemas.microsoft.com/office/powerpoint/2010/main" val="1250406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19</a:t>
            </a:fld>
            <a:endParaRPr lang="ru-RU"/>
          </a:p>
        </p:txBody>
      </p:sp>
    </p:spTree>
    <p:extLst>
      <p:ext uri="{BB962C8B-B14F-4D97-AF65-F5344CB8AC3E}">
        <p14:creationId xmlns:p14="http://schemas.microsoft.com/office/powerpoint/2010/main" val="107079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fontAlgn="base"/>
            <a:r>
              <a:rPr lang="ru-RU" b="0" i="0" dirty="0">
                <a:solidFill>
                  <a:srgbClr val="111111"/>
                </a:solidFill>
                <a:effectLst/>
                <a:latin typeface="Raleway" pitchFamily="2" charset="-52"/>
              </a:rPr>
              <a:t>Танинами называют химические соединения (полифенолы) естественного происхождения, получаемые от винограда в процессе производства вина. Так же их называют дубильными веществами, которые могут появиться в вине из-за выдержки в деревянных бочках.</a:t>
            </a:r>
          </a:p>
          <a:p>
            <a:pPr algn="l" fontAlgn="base"/>
            <a:endParaRPr lang="ru-RU" b="0" i="0" dirty="0">
              <a:solidFill>
                <a:srgbClr val="111111"/>
              </a:solidFill>
              <a:effectLst/>
              <a:latin typeface="Raleway" pitchFamily="2" charset="-52"/>
            </a:endParaRPr>
          </a:p>
          <a:p>
            <a:pPr algn="l" fontAlgn="base"/>
            <a:r>
              <a:rPr lang="ru-RU" b="0" i="0" dirty="0">
                <a:solidFill>
                  <a:srgbClr val="111111"/>
                </a:solidFill>
                <a:effectLst/>
                <a:latin typeface="Raleway" pitchFamily="2" charset="-52"/>
              </a:rPr>
              <a:t>Во вкусе мы чувствуем танины как вяжущие, терпковатые, горьковатые привкусы у вина. Эти вещества содержатся в шкурке, косточках ягод винограда, а также в виноградных гребнях (веточках грозди), которые иногда попадают в сусло при создании вина. </a:t>
            </a:r>
          </a:p>
          <a:p>
            <a:endParaRPr lang="ru-RU" dirty="0"/>
          </a:p>
          <a:p>
            <a:pPr algn="l" fontAlgn="base"/>
            <a:r>
              <a:rPr lang="ru-RU" b="0" i="0" dirty="0">
                <a:solidFill>
                  <a:srgbClr val="111111"/>
                </a:solidFill>
                <a:effectLst/>
                <a:latin typeface="Raleway" pitchFamily="2" charset="-52"/>
              </a:rPr>
              <a:t>Танины — неотъемлемые спутники в основном красных вин (реже — розовых и уж совсем редко — белых).</a:t>
            </a:r>
          </a:p>
          <a:p>
            <a:pPr algn="l" fontAlgn="base"/>
            <a:r>
              <a:rPr lang="ru-RU" b="0" i="0" dirty="0">
                <a:solidFill>
                  <a:srgbClr val="111111"/>
                </a:solidFill>
                <a:effectLst/>
                <a:latin typeface="Raleway" pitchFamily="2" charset="-52"/>
              </a:rPr>
              <a:t>Повышенная </a:t>
            </a:r>
            <a:r>
              <a:rPr lang="ru-RU" b="0" i="0" dirty="0" err="1">
                <a:solidFill>
                  <a:srgbClr val="111111"/>
                </a:solidFill>
                <a:effectLst/>
                <a:latin typeface="Raleway" pitchFamily="2" charset="-52"/>
              </a:rPr>
              <a:t>танинность</a:t>
            </a:r>
            <a:r>
              <a:rPr lang="ru-RU" b="0" i="0" dirty="0">
                <a:solidFill>
                  <a:srgbClr val="111111"/>
                </a:solidFill>
                <a:effectLst/>
                <a:latin typeface="Raleway" pitchFamily="2" charset="-52"/>
              </a:rPr>
              <a:t>, наряду со сладостью и плотностью, умело маскирует повышенную кислотность в вине.</a:t>
            </a:r>
          </a:p>
          <a:p>
            <a:pPr algn="l" fontAlgn="base"/>
            <a:r>
              <a:rPr lang="ru-RU" b="0" i="0" dirty="0">
                <a:solidFill>
                  <a:srgbClr val="111111"/>
                </a:solidFill>
                <a:effectLst/>
                <a:latin typeface="Raleway" pitchFamily="2" charset="-52"/>
              </a:rPr>
              <a:t>Вместе с кислотностью, сахаристостью и прочими составными элементами вкуса вина — танины играют очень важную роль в СБАЛАНСИРОВАННОСТИ вина.</a:t>
            </a:r>
          </a:p>
          <a:p>
            <a:pPr algn="l" fontAlgn="base"/>
            <a:r>
              <a:rPr lang="ru-RU" b="0" i="0" dirty="0">
                <a:solidFill>
                  <a:srgbClr val="111111"/>
                </a:solidFill>
                <a:effectLst/>
                <a:latin typeface="Raleway" pitchFamily="2" charset="-52"/>
              </a:rPr>
              <a:t>Мощность ощущаемых нами танинов почти целиком зависит от сорта винограда (наиболее «танинные» сорта: </a:t>
            </a:r>
            <a:r>
              <a:rPr lang="ru-RU" b="0" i="0" dirty="0" err="1">
                <a:solidFill>
                  <a:srgbClr val="111111"/>
                </a:solidFill>
                <a:effectLst/>
                <a:latin typeface="Raleway" pitchFamily="2" charset="-52"/>
              </a:rPr>
              <a:t>Сагрантино</a:t>
            </a:r>
            <a:r>
              <a:rPr lang="ru-RU" b="0" i="0" dirty="0">
                <a:solidFill>
                  <a:srgbClr val="111111"/>
                </a:solidFill>
                <a:effectLst/>
                <a:latin typeface="Raleway" pitchFamily="2" charset="-52"/>
              </a:rPr>
              <a:t>, Таннат, </a:t>
            </a:r>
            <a:r>
              <a:rPr lang="ru-RU" b="0" i="0" dirty="0" err="1">
                <a:solidFill>
                  <a:srgbClr val="111111"/>
                </a:solidFill>
                <a:effectLst/>
                <a:latin typeface="Raleway" pitchFamily="2" charset="-52"/>
              </a:rPr>
              <a:t>Скьява</a:t>
            </a:r>
            <a:r>
              <a:rPr lang="ru-RU" b="0" i="0" dirty="0">
                <a:solidFill>
                  <a:srgbClr val="111111"/>
                </a:solidFill>
                <a:effectLst/>
                <a:latin typeface="Raleway" pitchFamily="2" charset="-52"/>
              </a:rPr>
              <a:t>, Барбера, Каберне Совиньон, </a:t>
            </a:r>
            <a:r>
              <a:rPr lang="ru-RU" b="0" i="0" dirty="0" err="1">
                <a:solidFill>
                  <a:srgbClr val="111111"/>
                </a:solidFill>
                <a:effectLst/>
                <a:latin typeface="Raleway" pitchFamily="2" charset="-52"/>
              </a:rPr>
              <a:t>Гамэ</a:t>
            </a:r>
            <a:r>
              <a:rPr lang="ru-RU" b="0" i="0" dirty="0">
                <a:solidFill>
                  <a:srgbClr val="111111"/>
                </a:solidFill>
                <a:effectLst/>
                <a:latin typeface="Raleway" pitchFamily="2" charset="-52"/>
              </a:rPr>
              <a:t>, </a:t>
            </a:r>
            <a:r>
              <a:rPr lang="ru-RU" b="0" i="0" dirty="0" err="1">
                <a:solidFill>
                  <a:srgbClr val="111111"/>
                </a:solidFill>
                <a:effectLst/>
                <a:latin typeface="Raleway" pitchFamily="2" charset="-52"/>
              </a:rPr>
              <a:t>Неббиоло</a:t>
            </a:r>
            <a:r>
              <a:rPr lang="ru-RU" b="0" i="0" dirty="0">
                <a:solidFill>
                  <a:srgbClr val="111111"/>
                </a:solidFill>
                <a:effectLst/>
                <a:latin typeface="Raleway" pitchFamily="2" charset="-52"/>
              </a:rPr>
              <a:t>, </a:t>
            </a:r>
            <a:r>
              <a:rPr lang="ru-RU" b="0" i="0" dirty="0" err="1">
                <a:solidFill>
                  <a:srgbClr val="111111"/>
                </a:solidFill>
                <a:effectLst/>
                <a:latin typeface="Raleway" pitchFamily="2" charset="-52"/>
              </a:rPr>
              <a:t>Мурведр</a:t>
            </a:r>
            <a:r>
              <a:rPr lang="ru-RU" b="0" i="0" dirty="0">
                <a:solidFill>
                  <a:srgbClr val="111111"/>
                </a:solidFill>
                <a:effectLst/>
                <a:latin typeface="Raleway" pitchFamily="2" charset="-52"/>
              </a:rPr>
              <a:t>, Пти </a:t>
            </a:r>
            <a:r>
              <a:rPr lang="ru-RU" b="0" i="0" dirty="0" err="1">
                <a:solidFill>
                  <a:srgbClr val="111111"/>
                </a:solidFill>
                <a:effectLst/>
                <a:latin typeface="Raleway" pitchFamily="2" charset="-52"/>
              </a:rPr>
              <a:t>Вердо</a:t>
            </a:r>
            <a:r>
              <a:rPr lang="ru-RU" b="0" i="0" dirty="0">
                <a:solidFill>
                  <a:srgbClr val="111111"/>
                </a:solidFill>
                <a:effectLst/>
                <a:latin typeface="Raleway" pitchFamily="2" charset="-52"/>
              </a:rPr>
              <a:t>, </a:t>
            </a:r>
            <a:r>
              <a:rPr lang="ru-RU" b="0" i="0" dirty="0" err="1">
                <a:solidFill>
                  <a:srgbClr val="111111"/>
                </a:solidFill>
                <a:effectLst/>
                <a:latin typeface="Raleway" pitchFamily="2" charset="-52"/>
              </a:rPr>
              <a:t>Монтепульчано</a:t>
            </a:r>
            <a:r>
              <a:rPr lang="ru-RU" b="0" i="0" dirty="0">
                <a:solidFill>
                  <a:srgbClr val="111111"/>
                </a:solidFill>
                <a:effectLst/>
                <a:latin typeface="Raleway" pitchFamily="2" charset="-52"/>
              </a:rPr>
              <a:t>, и ряд других), но и конечно от метода производства вина.</a:t>
            </a:r>
          </a:p>
          <a:p>
            <a:endParaRPr lang="ru-RU" dirty="0"/>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20</a:t>
            </a:fld>
            <a:endParaRPr lang="ru-RU"/>
          </a:p>
        </p:txBody>
      </p:sp>
    </p:spTree>
    <p:extLst>
      <p:ext uri="{BB962C8B-B14F-4D97-AF65-F5344CB8AC3E}">
        <p14:creationId xmlns:p14="http://schemas.microsoft.com/office/powerpoint/2010/main" val="3350917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indent="-171450">
              <a:buFont typeface="Arial" panose="020B0604020202020204" pitchFamily="34" charset="0"/>
              <a:buChar char="•"/>
            </a:pPr>
            <a:endParaRPr lang="ru-RU" dirty="0"/>
          </a:p>
          <a:p>
            <a:pPr marL="0" indent="0">
              <a:buFont typeface="Arial" panose="020B0604020202020204" pitchFamily="34" charset="0"/>
              <a:buNone/>
            </a:pP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21</a:t>
            </a:fld>
            <a:endParaRPr lang="ru-RU"/>
          </a:p>
        </p:txBody>
      </p:sp>
    </p:spTree>
    <p:extLst>
      <p:ext uri="{BB962C8B-B14F-4D97-AF65-F5344CB8AC3E}">
        <p14:creationId xmlns:p14="http://schemas.microsoft.com/office/powerpoint/2010/main" val="3313438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ru-RU" sz="1200" dirty="0">
              <a:solidFill>
                <a:srgbClr val="F6F4F4"/>
              </a:solidFill>
              <a:latin typeface="Bahnschrift Light Condensed" panose="020B0502040204020203" pitchFamily="34" charset="0"/>
            </a:endParaRPr>
          </a:p>
          <a:p>
            <a:pPr marL="0" indent="0">
              <a:buFont typeface="Arial" panose="020B0604020202020204" pitchFamily="34" charset="0"/>
              <a:buNone/>
            </a:pPr>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22</a:t>
            </a:fld>
            <a:endParaRPr lang="ru-RU"/>
          </a:p>
        </p:txBody>
      </p:sp>
    </p:spTree>
    <p:extLst>
      <p:ext uri="{BB962C8B-B14F-4D97-AF65-F5344CB8AC3E}">
        <p14:creationId xmlns:p14="http://schemas.microsoft.com/office/powerpoint/2010/main" val="1638887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23</a:t>
            </a:fld>
            <a:endParaRPr lang="ru-RU"/>
          </a:p>
        </p:txBody>
      </p:sp>
    </p:spTree>
    <p:extLst>
      <p:ext uri="{BB962C8B-B14F-4D97-AF65-F5344CB8AC3E}">
        <p14:creationId xmlns:p14="http://schemas.microsoft.com/office/powerpoint/2010/main" val="740540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E877D3B-C487-4A33-91B7-72292B4883B6}" type="slidenum">
              <a:rPr lang="ru-RU" smtClean="0"/>
              <a:pPr/>
              <a:t>24</a:t>
            </a:fld>
            <a:endParaRPr lang="ru-RU"/>
          </a:p>
        </p:txBody>
      </p:sp>
    </p:spTree>
    <p:extLst>
      <p:ext uri="{BB962C8B-B14F-4D97-AF65-F5344CB8AC3E}">
        <p14:creationId xmlns:p14="http://schemas.microsoft.com/office/powerpoint/2010/main" val="718882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 напитке</a:t>
            </a:r>
            <a:endParaRPr lang="en-US" dirty="0" smtClean="0"/>
          </a:p>
          <a:p>
            <a:r>
              <a:rPr lang="ru-RU" sz="1200" b="1" i="0" kern="1200" dirty="0" smtClean="0">
                <a:solidFill>
                  <a:schemeClr val="tx1"/>
                </a:solidFill>
                <a:latin typeface="+mn-lt"/>
                <a:ea typeface="+mn-ea"/>
                <a:cs typeface="+mn-cs"/>
              </a:rPr>
              <a:t>Вина с петухом: основные стили и зоны производства Кьянти</a:t>
            </a:r>
          </a:p>
          <a:p>
            <a:r>
              <a:rPr lang="ru-RU" sz="1200" b="0" i="0" kern="1200" dirty="0" smtClean="0">
                <a:solidFill>
                  <a:schemeClr val="tx1"/>
                </a:solidFill>
                <a:latin typeface="+mn-lt"/>
                <a:ea typeface="+mn-ea"/>
                <a:cs typeface="+mn-cs"/>
              </a:rPr>
              <a:t>Если подойти на улице к первому встречному и спросить, про какие итальянские вина он слышал, среди ответов скорее всего окажутся «</a:t>
            </a:r>
            <a:r>
              <a:rPr lang="ru-RU" sz="1200" b="0" i="0" kern="1200" dirty="0" err="1" smtClean="0">
                <a:solidFill>
                  <a:schemeClr val="tx1"/>
                </a:solidFill>
                <a:latin typeface="+mn-lt"/>
                <a:ea typeface="+mn-ea"/>
                <a:cs typeface="+mn-cs"/>
              </a:rPr>
              <a:t>просекко</a:t>
            </a:r>
            <a:r>
              <a:rPr lang="ru-RU" sz="1200" b="0" i="0" kern="1200" dirty="0" smtClean="0">
                <a:solidFill>
                  <a:schemeClr val="tx1"/>
                </a:solidFill>
                <a:latin typeface="+mn-lt"/>
                <a:ea typeface="+mn-ea"/>
                <a:cs typeface="+mn-cs"/>
              </a:rPr>
              <a:t>» и «кьянти». И если с пониманием первого все просто – сплошные пузыри, яркая свежесть и ничего лишнего, то вот с кьянти стоит копнуть поглубже. Давайте разбираться, что это за зверь и что за птица у него на бутылке.</a:t>
            </a:r>
          </a:p>
          <a:p>
            <a:r>
              <a:rPr lang="ru-RU" sz="1200" b="0" i="0" kern="1200" dirty="0" smtClean="0">
                <a:solidFill>
                  <a:schemeClr val="tx1"/>
                </a:solidFill>
                <a:latin typeface="+mn-lt"/>
                <a:ea typeface="+mn-ea"/>
                <a:cs typeface="+mn-cs"/>
              </a:rPr>
              <a:t>Кьянти – это не сорт винограда, не стиль вина и даже не городок, «в котором мы пили прошлым летом божественный нектар за 1,5 евро». Это зона географического наименования, холмы, которые расположились между Сиеной и Флоренцией в регионе Тоскана, что в центральной Италии. Изначально вина из Кьянти были простыми, грубыми и </a:t>
            </a:r>
            <a:r>
              <a:rPr lang="ru-RU" sz="1200" b="0" i="0" kern="1200" dirty="0" err="1" smtClean="0">
                <a:solidFill>
                  <a:schemeClr val="tx1"/>
                </a:solidFill>
                <a:latin typeface="+mn-lt"/>
                <a:ea typeface="+mn-ea"/>
                <a:cs typeface="+mn-cs"/>
              </a:rPr>
              <a:t>рустичными</a:t>
            </a:r>
            <a:r>
              <a:rPr lang="ru-RU" sz="1200" b="0" i="0" kern="1200" dirty="0" smtClean="0">
                <a:solidFill>
                  <a:schemeClr val="tx1"/>
                </a:solidFill>
                <a:latin typeface="+mn-lt"/>
                <a:ea typeface="+mn-ea"/>
                <a:cs typeface="+mn-cs"/>
              </a:rPr>
              <a:t> – для обычных крестьян. И поскольку крестьяне не могли позволить себе дорогих и качественных бутылок, на помощь пришла «</a:t>
            </a:r>
            <a:r>
              <a:rPr lang="ru-RU" sz="1200" b="0" i="0" kern="1200" dirty="0" err="1" smtClean="0">
                <a:solidFill>
                  <a:schemeClr val="tx1"/>
                </a:solidFill>
                <a:latin typeface="+mn-lt"/>
                <a:ea typeface="+mn-ea"/>
                <a:cs typeface="+mn-cs"/>
              </a:rPr>
              <a:t>фьяска</a:t>
            </a:r>
            <a:r>
              <a:rPr lang="ru-RU" sz="1200" b="0" i="0" kern="1200" dirty="0" smtClean="0">
                <a:solidFill>
                  <a:schemeClr val="tx1"/>
                </a:solidFill>
                <a:latin typeface="+mn-lt"/>
                <a:ea typeface="+mn-ea"/>
                <a:cs typeface="+mn-cs"/>
              </a:rPr>
              <a:t>» – пузатая бутылка в соломенной оплетке. Сегодня их производят исключительно для туристов и наполняют самым простым и банальным из существующих кьянти. Несмотря на симпатичную упаковку, хранить такое вино не стоит – потенциала там нет. А все хорошие производители кьянти с 80-х перешли на классические </a:t>
            </a:r>
            <a:r>
              <a:rPr lang="ru-RU" sz="1200" b="0" i="0" kern="1200" dirty="0" err="1" smtClean="0">
                <a:solidFill>
                  <a:schemeClr val="tx1"/>
                </a:solidFill>
                <a:latin typeface="+mn-lt"/>
                <a:ea typeface="+mn-ea"/>
                <a:cs typeface="+mn-cs"/>
              </a:rPr>
              <a:t>бордоские</a:t>
            </a:r>
            <a:r>
              <a:rPr lang="ru-RU" sz="1200" b="0" i="0" kern="1200" dirty="0" smtClean="0">
                <a:solidFill>
                  <a:schemeClr val="tx1"/>
                </a:solidFill>
                <a:latin typeface="+mn-lt"/>
                <a:ea typeface="+mn-ea"/>
                <a:cs typeface="+mn-cs"/>
              </a:rPr>
              <a:t> бутылки.</a:t>
            </a:r>
            <a:endParaRPr lang="en-US"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Мир кьянти поделен на две зоны –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и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DOCG. В каждой разные уставы, правила и требования к качеству вина. Просто Кьянти – это 14 300 га виноградников, а вот историческая зона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находится внутри и занимает 5 500 га. Эдакая итальянская матрешка. Эмблема Консорциума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 знаменитый черный петух или </a:t>
            </a:r>
            <a:r>
              <a:rPr lang="ru-RU" sz="1200" b="0" i="0" kern="1200" dirty="0" err="1" smtClean="0">
                <a:solidFill>
                  <a:schemeClr val="tx1"/>
                </a:solidFill>
                <a:latin typeface="+mn-lt"/>
                <a:ea typeface="+mn-ea"/>
                <a:cs typeface="+mn-cs"/>
              </a:rPr>
              <a:t>Gallo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Nero</a:t>
            </a:r>
            <a:r>
              <a:rPr lang="ru-RU" sz="1200" b="0" i="0" kern="1200" dirty="0" smtClean="0">
                <a:solidFill>
                  <a:schemeClr val="tx1"/>
                </a:solidFill>
                <a:latin typeface="+mn-lt"/>
                <a:ea typeface="+mn-ea"/>
                <a:cs typeface="+mn-cs"/>
              </a:rPr>
              <a:t>.</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По правилам зоны, все вина должны быть сделаны из красного сорта винограда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Его название происходит от латинского </a:t>
            </a:r>
            <a:r>
              <a:rPr lang="ru-RU" sz="1200" b="0" i="0" kern="1200" dirty="0" err="1" smtClean="0">
                <a:solidFill>
                  <a:schemeClr val="tx1"/>
                </a:solidFill>
                <a:latin typeface="+mn-lt"/>
                <a:ea typeface="+mn-ea"/>
                <a:cs typeface="+mn-cs"/>
              </a:rPr>
              <a:t>Sanguis</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Jovis</a:t>
            </a:r>
            <a:r>
              <a:rPr lang="ru-RU" sz="1200" b="0" i="0" kern="1200" dirty="0" smtClean="0">
                <a:solidFill>
                  <a:schemeClr val="tx1"/>
                </a:solidFill>
                <a:latin typeface="+mn-lt"/>
                <a:ea typeface="+mn-ea"/>
                <a:cs typeface="+mn-cs"/>
              </a:rPr>
              <a:t> – «кровь Юпитера». В эпоху Медичи идеалом считалось вино цвета свежей крови, и именно такое получается из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Содержание «крови Юпитера» в бутылке кьянти может быть от 70 до 100% (для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 от 80%), иногда добавляют и другие местные сорта (</a:t>
            </a:r>
            <a:r>
              <a:rPr lang="ru-RU" sz="1200" b="0" i="0" kern="1200" dirty="0" err="1" smtClean="0">
                <a:solidFill>
                  <a:schemeClr val="tx1"/>
                </a:solidFill>
                <a:latin typeface="+mn-lt"/>
                <a:ea typeface="+mn-ea"/>
                <a:cs typeface="+mn-cs"/>
              </a:rPr>
              <a:t>канайоло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колорино</a:t>
            </a:r>
            <a:r>
              <a:rPr lang="ru-RU" sz="1200" b="0" i="0" kern="1200" dirty="0" smtClean="0">
                <a:solidFill>
                  <a:schemeClr val="tx1"/>
                </a:solidFill>
                <a:latin typeface="+mn-lt"/>
                <a:ea typeface="+mn-ea"/>
                <a:cs typeface="+mn-cs"/>
              </a:rPr>
              <a:t>, мальвазию </a:t>
            </a:r>
            <a:r>
              <a:rPr lang="ru-RU" sz="1200" b="0" i="0" kern="1200" dirty="0" err="1" smtClean="0">
                <a:solidFill>
                  <a:schemeClr val="tx1"/>
                </a:solidFill>
                <a:latin typeface="+mn-lt"/>
                <a:ea typeface="+mn-ea"/>
                <a:cs typeface="+mn-cs"/>
              </a:rPr>
              <a:t>нера</a:t>
            </a:r>
            <a:r>
              <a:rPr lang="ru-RU" sz="1200" b="0" i="0" kern="1200" dirty="0" smtClean="0">
                <a:solidFill>
                  <a:schemeClr val="tx1"/>
                </a:solidFill>
                <a:latin typeface="+mn-lt"/>
                <a:ea typeface="+mn-ea"/>
                <a:cs typeface="+mn-cs"/>
              </a:rPr>
              <a:t>), а также разрешенные здесь международные мерло, каберне </a:t>
            </a:r>
            <a:r>
              <a:rPr lang="ru-RU" sz="1200" b="0" i="0" kern="1200" dirty="0" err="1" smtClean="0">
                <a:solidFill>
                  <a:schemeClr val="tx1"/>
                </a:solidFill>
                <a:latin typeface="+mn-lt"/>
                <a:ea typeface="+mn-ea"/>
                <a:cs typeface="+mn-cs"/>
              </a:rPr>
              <a:t>совиньон</a:t>
            </a:r>
            <a:r>
              <a:rPr lang="ru-RU" sz="1200" b="0" i="0" kern="1200" dirty="0" smtClean="0">
                <a:solidFill>
                  <a:schemeClr val="tx1"/>
                </a:solidFill>
                <a:latin typeface="+mn-lt"/>
                <a:ea typeface="+mn-ea"/>
                <a:cs typeface="+mn-cs"/>
              </a:rPr>
              <a:t> и не только. Добавлять белые сорта в вина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с некоторых пор запрещено, хотя исторически они входили в бленд.</a:t>
            </a:r>
          </a:p>
          <a:p>
            <a:r>
              <a:rPr lang="ru-RU" sz="1200" b="0" i="0" kern="1200" dirty="0" smtClean="0">
                <a:solidFill>
                  <a:schemeClr val="tx1"/>
                </a:solidFill>
                <a:latin typeface="+mn-lt"/>
                <a:ea typeface="+mn-ea"/>
                <a:cs typeface="+mn-cs"/>
              </a:rPr>
              <a:t>Кьянти имеют яркий рубиновый цвет, который с возрастом переходит в гранатовый. В аромате можно найти вишню и черешню, фиалку, различные специи, помидорный лист и даже оливковое масло. Высокая кислотность и хороший уровень танинов (порой резких) также являются неотъемлемой частью кьянти. Эти вина хорошо чувствуют себя в молодом возрасте, и многие из них прекрасно развиваются в бутылке.</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Зона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DOCG идеально подходит для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из-за особого типа почв: </a:t>
            </a:r>
            <a:r>
              <a:rPr lang="ru-RU" sz="1200" b="0" i="0" kern="1200" dirty="0" err="1" smtClean="0">
                <a:solidFill>
                  <a:schemeClr val="tx1"/>
                </a:solidFill>
                <a:latin typeface="+mn-lt"/>
                <a:ea typeface="+mn-ea"/>
                <a:cs typeface="+mn-cs"/>
              </a:rPr>
              <a:t>альберезе</a:t>
            </a:r>
            <a:r>
              <a:rPr lang="ru-RU" sz="1200" b="0" i="0" kern="1200" dirty="0" smtClean="0">
                <a:solidFill>
                  <a:schemeClr val="tx1"/>
                </a:solidFill>
                <a:latin typeface="+mn-lt"/>
                <a:ea typeface="+mn-ea"/>
                <a:cs typeface="+mn-cs"/>
              </a:rPr>
              <a:t> – мраморно-кальциевых отложений – и </a:t>
            </a:r>
            <a:r>
              <a:rPr lang="ru-RU" sz="1200" b="0" i="0" kern="1200" dirty="0" err="1" smtClean="0">
                <a:solidFill>
                  <a:schemeClr val="tx1"/>
                </a:solidFill>
                <a:latin typeface="+mn-lt"/>
                <a:ea typeface="+mn-ea"/>
                <a:cs typeface="+mn-cs"/>
              </a:rPr>
              <a:t>галестро</a:t>
            </a:r>
            <a:r>
              <a:rPr lang="ru-RU" sz="1200" b="0" i="0" kern="1200" dirty="0" smtClean="0">
                <a:solidFill>
                  <a:schemeClr val="tx1"/>
                </a:solidFill>
                <a:latin typeface="+mn-lt"/>
                <a:ea typeface="+mn-ea"/>
                <a:cs typeface="+mn-cs"/>
              </a:rPr>
              <a:t> – остатков разрушенной эрозией скалистой породы, ломких и острых кусков сланцев, перемешанных с известняком, песком и небольшими вкраплениями суглинка. Вина в этой зоне получаются с более сложной структурой, в их </a:t>
            </a:r>
            <a:r>
              <a:rPr lang="ru-RU" sz="1200" b="0" i="0" kern="1200" dirty="0" err="1" smtClean="0">
                <a:solidFill>
                  <a:schemeClr val="tx1"/>
                </a:solidFill>
                <a:latin typeface="+mn-lt"/>
                <a:ea typeface="+mn-ea"/>
                <a:cs typeface="+mn-cs"/>
              </a:rPr>
              <a:t>ароматике</a:t>
            </a:r>
            <a:r>
              <a:rPr lang="ru-RU" sz="1200" b="0" i="0" kern="1200" dirty="0" smtClean="0">
                <a:solidFill>
                  <a:schemeClr val="tx1"/>
                </a:solidFill>
                <a:latin typeface="+mn-lt"/>
                <a:ea typeface="+mn-ea"/>
                <a:cs typeface="+mn-cs"/>
              </a:rPr>
              <a:t> проявляются землистые тона и оттенки более спелых фруктов. Это богатые и комплексные вина, способны удивить своей вкусовой палитрой.</a:t>
            </a:r>
            <a:endParaRPr lang="en-US"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Кьянти могут быть выдержаны в дубе – в традиционных бочках </a:t>
            </a:r>
            <a:r>
              <a:rPr lang="ru-RU" sz="1200" b="0" i="0" kern="1200" dirty="0" err="1" smtClean="0">
                <a:solidFill>
                  <a:schemeClr val="tx1"/>
                </a:solidFill>
                <a:latin typeface="+mn-lt"/>
                <a:ea typeface="+mn-ea"/>
                <a:cs typeface="+mn-cs"/>
              </a:rPr>
              <a:t>ботти</a:t>
            </a:r>
            <a:r>
              <a:rPr lang="ru-RU" sz="1200" b="0" i="0" kern="1200" dirty="0" smtClean="0">
                <a:solidFill>
                  <a:schemeClr val="tx1"/>
                </a:solidFill>
                <a:latin typeface="+mn-lt"/>
                <a:ea typeface="+mn-ea"/>
                <a:cs typeface="+mn-cs"/>
              </a:rPr>
              <a:t> или французских </a:t>
            </a:r>
            <a:r>
              <a:rPr lang="ru-RU" sz="1200" b="0" i="0" kern="1200" dirty="0" err="1" smtClean="0">
                <a:solidFill>
                  <a:schemeClr val="tx1"/>
                </a:solidFill>
                <a:latin typeface="+mn-lt"/>
                <a:ea typeface="+mn-ea"/>
                <a:cs typeface="+mn-cs"/>
              </a:rPr>
              <a:t>барриках</a:t>
            </a:r>
            <a:r>
              <a:rPr lang="ru-RU" sz="1200" b="0" i="0" kern="1200" dirty="0" smtClean="0">
                <a:solidFill>
                  <a:schemeClr val="tx1"/>
                </a:solidFill>
                <a:latin typeface="+mn-lt"/>
                <a:ea typeface="+mn-ea"/>
                <a:cs typeface="+mn-cs"/>
              </a:rPr>
              <a:t>.</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Базовые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выдерживают минимум шесть месяцев.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Superiore</a:t>
            </a:r>
            <a:r>
              <a:rPr lang="ru-RU" sz="1200" b="0" i="0" kern="1200" dirty="0" smtClean="0">
                <a:solidFill>
                  <a:schemeClr val="tx1"/>
                </a:solidFill>
                <a:latin typeface="+mn-lt"/>
                <a:ea typeface="+mn-ea"/>
                <a:cs typeface="+mn-cs"/>
              </a:rPr>
              <a:t> – более насыщенные и сложные вина с мягкой кислотностью и высоким алкоголем, которые делают из наиболее зрелого винограда, – выдерживают не менее года. Если вы видите на этикетке надпись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Riserva</a:t>
            </a:r>
            <a:r>
              <a:rPr lang="ru-RU" sz="1200" b="0" i="0" kern="1200" dirty="0" smtClean="0">
                <a:solidFill>
                  <a:schemeClr val="tx1"/>
                </a:solidFill>
                <a:latin typeface="+mn-lt"/>
                <a:ea typeface="+mn-ea"/>
                <a:cs typeface="+mn-cs"/>
              </a:rPr>
              <a:t>, значит перед вами образец крепостью не менее 12%, выдержанный не менее двух лет, и из них шесть-восемь месяцев прошли в бочках.</a:t>
            </a:r>
            <a:br>
              <a:rPr lang="ru-RU" sz="1200" b="0" i="0" kern="1200" dirty="0" smtClean="0">
                <a:solidFill>
                  <a:schemeClr val="tx1"/>
                </a:solidFill>
                <a:latin typeface="+mn-lt"/>
                <a:ea typeface="+mn-ea"/>
                <a:cs typeface="+mn-cs"/>
              </a:rPr>
            </a:br>
            <a:r>
              <a:rPr lang="ru-RU" sz="1200" b="0" i="0" kern="1200" dirty="0" smtClean="0">
                <a:solidFill>
                  <a:schemeClr val="tx1"/>
                </a:solidFill>
                <a:latin typeface="+mn-lt"/>
                <a:ea typeface="+mn-ea"/>
                <a:cs typeface="+mn-cs"/>
              </a:rPr>
              <a:t/>
            </a:r>
            <a:br>
              <a:rPr lang="ru-RU" sz="1200" b="0" i="0" kern="1200" dirty="0" smtClean="0">
                <a:solidFill>
                  <a:schemeClr val="tx1"/>
                </a:solidFill>
                <a:latin typeface="+mn-lt"/>
                <a:ea typeface="+mn-ea"/>
                <a:cs typeface="+mn-cs"/>
              </a:rPr>
            </a:b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выдерживается 12 месяцев,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Riserva</a:t>
            </a:r>
            <a:r>
              <a:rPr lang="ru-RU" sz="1200" b="0" i="0" kern="1200" dirty="0" smtClean="0">
                <a:solidFill>
                  <a:schemeClr val="tx1"/>
                </a:solidFill>
                <a:latin typeface="+mn-lt"/>
                <a:ea typeface="+mn-ea"/>
                <a:cs typeface="+mn-cs"/>
              </a:rPr>
              <a:t> – 24, из которых не менее трех – в бутылке. Выдержка в бочке всегда остается на усмотрение винодела. Наивысшая ступень –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Gran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Selezione</a:t>
            </a:r>
            <a:r>
              <a:rPr lang="ru-RU" sz="1200" b="0" i="0" kern="1200" dirty="0" smtClean="0">
                <a:solidFill>
                  <a:schemeClr val="tx1"/>
                </a:solidFill>
                <a:latin typeface="+mn-lt"/>
                <a:ea typeface="+mn-ea"/>
                <a:cs typeface="+mn-cs"/>
              </a:rPr>
              <a:t>. Категория появилась в 2014 году и присваивается только после лабораторных исследований и дегустации специальной комиссией. Это вина с лучших </a:t>
            </a:r>
            <a:r>
              <a:rPr lang="ru-RU" sz="1200" b="0" i="0" kern="1200" dirty="0" err="1" smtClean="0">
                <a:solidFill>
                  <a:schemeClr val="tx1"/>
                </a:solidFill>
                <a:latin typeface="+mn-lt"/>
                <a:ea typeface="+mn-ea"/>
                <a:cs typeface="+mn-cs"/>
              </a:rPr>
              <a:t>терруаров</a:t>
            </a:r>
            <a:r>
              <a:rPr lang="ru-RU" sz="1200" b="0" i="0" kern="1200" dirty="0" smtClean="0">
                <a:solidFill>
                  <a:schemeClr val="tx1"/>
                </a:solidFill>
                <a:latin typeface="+mn-lt"/>
                <a:ea typeface="+mn-ea"/>
                <a:cs typeface="+mn-cs"/>
              </a:rPr>
              <a:t>, которые выдерживаются в течение 30 месяцев, включая три месяца в бутылке.</a:t>
            </a:r>
          </a:p>
          <a:p>
            <a:r>
              <a:rPr lang="ru-RU" dirty="0" smtClean="0"/>
              <a:t> </a:t>
            </a:r>
            <a:endParaRPr lang="en-US" dirty="0" smtClean="0"/>
          </a:p>
          <a:p>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 это местный красный сорт винограда с тонкой кожицей. Он довольно капризный и в прохладные годы редко достигает полной зрелости. Зато в благоприятные годы из него получаются великолепные танинные вина с живой кислотностью. В бокале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обычно имеет полупрозрачный красно-рубиновый цвет (неслучайно название сорта переводится как «кровь Юпитера»). По закону в винах Кьянти должно быть минимум 75 % винограда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Остальные 25 % – красные сорта </a:t>
            </a:r>
            <a:r>
              <a:rPr lang="ru-RU" sz="1200" b="0" i="0" kern="1200" dirty="0" err="1" smtClean="0">
                <a:solidFill>
                  <a:schemeClr val="tx1"/>
                </a:solidFill>
                <a:latin typeface="+mn-lt"/>
                <a:ea typeface="+mn-ea"/>
                <a:cs typeface="+mn-cs"/>
              </a:rPr>
              <a:t>Канайоло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Чильеджоло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Маммоло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Колорино</a:t>
            </a:r>
            <a:r>
              <a:rPr lang="ru-RU" sz="1200" b="0" i="0" kern="1200" dirty="0" smtClean="0">
                <a:solidFill>
                  <a:schemeClr val="tx1"/>
                </a:solidFill>
                <a:latin typeface="+mn-lt"/>
                <a:ea typeface="+mn-ea"/>
                <a:cs typeface="+mn-cs"/>
              </a:rPr>
              <a:t>, Мерло, Каберне </a:t>
            </a:r>
            <a:r>
              <a:rPr lang="ru-RU" sz="1200" b="0" i="0" kern="1200" dirty="0" err="1" smtClean="0">
                <a:solidFill>
                  <a:schemeClr val="tx1"/>
                </a:solidFill>
                <a:latin typeface="+mn-lt"/>
                <a:ea typeface="+mn-ea"/>
                <a:cs typeface="+mn-cs"/>
              </a:rPr>
              <a:t>Совиньон</a:t>
            </a:r>
            <a:r>
              <a:rPr lang="ru-RU" sz="1200" b="0" i="0" kern="1200" dirty="0" smtClean="0">
                <a:solidFill>
                  <a:schemeClr val="tx1"/>
                </a:solidFill>
                <a:latin typeface="+mn-lt"/>
                <a:ea typeface="+mn-ea"/>
                <a:cs typeface="+mn-cs"/>
              </a:rPr>
              <a:t> и др. Обычно состав смеси зависит от года: чем лучше вызрел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тем меньше он нуждается в добавках. Когда-то для смягчения танинов и острой кислотности в плохо вызревший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добавляли белый виноград Мальвазию и </a:t>
            </a:r>
            <a:r>
              <a:rPr lang="ru-RU" sz="1200" b="0" i="0" kern="1200" dirty="0" err="1" smtClean="0">
                <a:solidFill>
                  <a:schemeClr val="tx1"/>
                </a:solidFill>
                <a:latin typeface="+mn-lt"/>
                <a:ea typeface="+mn-ea"/>
                <a:cs typeface="+mn-cs"/>
              </a:rPr>
              <a:t>Треббьяно</a:t>
            </a:r>
            <a:r>
              <a:rPr lang="ru-RU" sz="1200" b="0" i="0" kern="1200" dirty="0" smtClean="0">
                <a:solidFill>
                  <a:schemeClr val="tx1"/>
                </a:solidFill>
                <a:latin typeface="+mn-lt"/>
                <a:ea typeface="+mn-ea"/>
                <a:cs typeface="+mn-cs"/>
              </a:rPr>
              <a:t>, но с 1995 года это запрещено. Теперь Кьянти производится только из винограда красных сортов. Какое вино на вкус? Кьянти – это воплощение кисло-сладкого вишневого стиля. Во вкусе и аромате молодых вин всегда много красных фруктов, сушеных трав, фиалки, перечных нот. В выдержанных образцах – консервированной вишни, бальзамического уксуса, сухой салями, </a:t>
            </a:r>
            <a:r>
              <a:rPr lang="ru-RU" sz="1200" b="0" i="0" kern="1200" dirty="0" err="1" smtClean="0">
                <a:solidFill>
                  <a:schemeClr val="tx1"/>
                </a:solidFill>
                <a:latin typeface="+mn-lt"/>
                <a:ea typeface="+mn-ea"/>
                <a:cs typeface="+mn-cs"/>
              </a:rPr>
              <a:t>эспрессо</a:t>
            </a:r>
            <a:r>
              <a:rPr lang="ru-RU" sz="1200" b="0" i="0" kern="1200" dirty="0" smtClean="0">
                <a:solidFill>
                  <a:schemeClr val="tx1"/>
                </a:solidFill>
                <a:latin typeface="+mn-lt"/>
                <a:ea typeface="+mn-ea"/>
                <a:cs typeface="+mn-cs"/>
              </a:rPr>
              <a:t>, сладкого табака. Пикантный и свежий вкус напитка обеспечивается сочетанием высокой кислотности и мощных немного грубых танинов, присущих винограду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Вино отлично нейтрализует во рту вкус жирных блюд, пряных томатных соусов, поэтому идеально подходит для еды. Содержание алкоголя в Кьянти в зависимости от категории и выдержки колеблется в пределах 11,5–14 %</a:t>
            </a:r>
            <a:r>
              <a:rPr lang="ru-RU" dirty="0" smtClean="0"/>
              <a:t/>
            </a:r>
            <a:br>
              <a:rPr lang="ru-RU" dirty="0" smtClean="0"/>
            </a:br>
            <a:endParaRPr lang="en-US"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Классификация по регионам Все вина Кьянти, производимые в пределах одноименного региона, имеют статус DOCG. Их происхождение и качество строго контролируется. Но поскольку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объединяет довольно обширную территорию с различными климатическими условиями, из одного и того же сорта винограда при соблюдении одних и тех же правил получаются разные типы вин. Чтобы уменьшить путаницу, внутри региона выделяют 7 районов, каждый из которых имеет право производить и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и указывать на этикетке свое географическое наименование, если 100 % винограда собрано именно в этой зоне. Лучшей считается зона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Это небольшая историческая область между Флоренцией и Сиеной с лучшими для выращивания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климатическими условиями. Она имеет независимый статус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DOCG и свой более строгий регламент. Именно здесь зародился стиль вина кьянти, и отсюда поступают лучшие его образцы. Вина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легко узнать по знаменитому черному петушку на горлышке бутылки. Этим знаком маркирует свою продукцию Ассоциация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объединяющая более 600 производителей. По легенде именно черный петух в 14 веке определил границу между давними соперниками Флоренцией и Сиеной. Жители городов договорились встать с первыми петухами и отправить навстречу друг другу гонцов – где они встретятся, там и будет межа. Черный флорентийский петушок прокричал раньше, поэтому Флоренции отошло больше земель. </a:t>
            </a:r>
          </a:p>
          <a:p>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Так </a:t>
            </a:r>
            <a:r>
              <a:rPr lang="ru-RU" sz="1200" b="0" i="0" kern="1200" dirty="0" err="1" smtClean="0">
                <a:solidFill>
                  <a:schemeClr val="tx1"/>
                </a:solidFill>
                <a:latin typeface="+mn-lt"/>
                <a:ea typeface="+mn-ea"/>
                <a:cs typeface="+mn-cs"/>
              </a:rPr>
              <a:t>Gallo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Nero</a:t>
            </a:r>
            <a:r>
              <a:rPr lang="ru-RU" sz="1200" b="0" i="0" kern="1200" dirty="0" smtClean="0">
                <a:solidFill>
                  <a:schemeClr val="tx1"/>
                </a:solidFill>
                <a:latin typeface="+mn-lt"/>
                <a:ea typeface="+mn-ea"/>
                <a:cs typeface="+mn-cs"/>
              </a:rPr>
              <a:t> превратился сначала в исторический символ территории, а затем и вина Кьянти.</a:t>
            </a:r>
            <a:r>
              <a:rPr lang="ru-RU" dirty="0" smtClean="0"/>
              <a:t/>
            </a:r>
            <a:br>
              <a:rPr lang="ru-RU" dirty="0" smtClean="0"/>
            </a:br>
            <a:r>
              <a:rPr lang="ru-RU" sz="1200" b="0" i="0" kern="1200" dirty="0" smtClean="0">
                <a:solidFill>
                  <a:schemeClr val="tx1"/>
                </a:solidFill>
                <a:latin typeface="+mn-lt"/>
                <a:ea typeface="+mn-ea"/>
                <a:cs typeface="+mn-cs"/>
              </a:rPr>
              <a:t>На втором месте стоит зона Кьянти </a:t>
            </a:r>
            <a:r>
              <a:rPr lang="ru-RU" sz="1200" b="0" i="0" kern="1200" dirty="0" err="1" smtClean="0">
                <a:solidFill>
                  <a:schemeClr val="tx1"/>
                </a:solidFill>
                <a:latin typeface="+mn-lt"/>
                <a:ea typeface="+mn-ea"/>
                <a:cs typeface="+mn-cs"/>
              </a:rPr>
              <a:t>Руфина</a:t>
            </a:r>
            <a:r>
              <a:rPr lang="ru-RU" sz="1200" b="0" i="0" kern="1200" dirty="0" smtClean="0">
                <a:solidFill>
                  <a:schemeClr val="tx1"/>
                </a:solidFill>
                <a:latin typeface="+mn-lt"/>
                <a:ea typeface="+mn-ea"/>
                <a:cs typeface="+mn-cs"/>
              </a:rPr>
              <a:t>. В ней получают весьма интересные вина с высоким потенциалом старения, качество которых, по мнению ценителей нередко превышает даже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В остальных 5 зонах (Колли </a:t>
            </a:r>
            <a:r>
              <a:rPr lang="ru-RU" sz="1200" b="0" i="0" kern="1200" dirty="0" err="1" smtClean="0">
                <a:solidFill>
                  <a:schemeClr val="tx1"/>
                </a:solidFill>
                <a:latin typeface="+mn-lt"/>
                <a:ea typeface="+mn-ea"/>
                <a:cs typeface="+mn-cs"/>
              </a:rPr>
              <a:t>Фиорентини</a:t>
            </a:r>
            <a:r>
              <a:rPr lang="ru-RU" sz="1200" b="0" i="0" kern="1200" dirty="0" smtClean="0">
                <a:solidFill>
                  <a:schemeClr val="tx1"/>
                </a:solidFill>
                <a:latin typeface="+mn-lt"/>
                <a:ea typeface="+mn-ea"/>
                <a:cs typeface="+mn-cs"/>
              </a:rPr>
              <a:t>, Колли </a:t>
            </a:r>
            <a:r>
              <a:rPr lang="ru-RU" sz="1200" b="0" i="0" kern="1200" dirty="0" err="1" smtClean="0">
                <a:solidFill>
                  <a:schemeClr val="tx1"/>
                </a:solidFill>
                <a:latin typeface="+mn-lt"/>
                <a:ea typeface="+mn-ea"/>
                <a:cs typeface="+mn-cs"/>
              </a:rPr>
              <a:t>Аретини</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Монтальбано</a:t>
            </a:r>
            <a:r>
              <a:rPr lang="ru-RU" sz="1200" b="0" i="0" kern="1200" dirty="0" smtClean="0">
                <a:solidFill>
                  <a:schemeClr val="tx1"/>
                </a:solidFill>
                <a:latin typeface="+mn-lt"/>
                <a:ea typeface="+mn-ea"/>
                <a:cs typeface="+mn-cs"/>
              </a:rPr>
              <a:t>, Колли </a:t>
            </a:r>
            <a:r>
              <a:rPr lang="ru-RU" sz="1200" b="0" i="0" kern="1200" dirty="0" err="1" smtClean="0">
                <a:solidFill>
                  <a:schemeClr val="tx1"/>
                </a:solidFill>
                <a:latin typeface="+mn-lt"/>
                <a:ea typeface="+mn-ea"/>
                <a:cs typeface="+mn-cs"/>
              </a:rPr>
              <a:t>Сенези</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Монтеспертоли</a:t>
            </a:r>
            <a:r>
              <a:rPr lang="ru-RU" sz="1200" b="0" i="0" kern="1200" dirty="0" smtClean="0">
                <a:solidFill>
                  <a:schemeClr val="tx1"/>
                </a:solidFill>
                <a:latin typeface="+mn-lt"/>
                <a:ea typeface="+mn-ea"/>
                <a:cs typeface="+mn-cs"/>
              </a:rPr>
              <a:t>) производят хорошие, но, обычно, не выдающиеся вина. Впрочем, в лучшие года урожая они способны бросить вызов своим именитым соседям из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Руфина</a:t>
            </a:r>
            <a:r>
              <a:rPr lang="ru-RU" sz="1200" b="0" i="0" kern="1200" dirty="0" smtClean="0">
                <a:solidFill>
                  <a:schemeClr val="tx1"/>
                </a:solidFill>
                <a:latin typeface="+mn-lt"/>
                <a:ea typeface="+mn-ea"/>
                <a:cs typeface="+mn-cs"/>
              </a:rPr>
              <a:t> – а стоят при этом значительно дешевле. Некоторые из них, например Кьянти </a:t>
            </a:r>
            <a:r>
              <a:rPr lang="ru-RU" sz="1200" b="0" i="0" kern="1200" dirty="0" err="1" smtClean="0">
                <a:solidFill>
                  <a:schemeClr val="tx1"/>
                </a:solidFill>
                <a:latin typeface="+mn-lt"/>
                <a:ea typeface="+mn-ea"/>
                <a:cs typeface="+mn-cs"/>
              </a:rPr>
              <a:t>Сенези</a:t>
            </a:r>
            <a:r>
              <a:rPr lang="ru-RU" sz="1200" b="0" i="0" kern="1200" dirty="0" smtClean="0">
                <a:solidFill>
                  <a:schemeClr val="tx1"/>
                </a:solidFill>
                <a:latin typeface="+mn-lt"/>
                <a:ea typeface="+mn-ea"/>
                <a:cs typeface="+mn-cs"/>
              </a:rPr>
              <a:t>, имея свой статус DOCG для других вин, продолжают выпускать Кьянти под общей маркой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a:t>
            </a:r>
            <a:r>
              <a:rPr lang="ru-RU" dirty="0" smtClean="0"/>
              <a:t/>
            </a:r>
            <a:br>
              <a:rPr lang="ru-RU" dirty="0" smtClean="0"/>
            </a:br>
            <a:endParaRPr lang="en-US"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Градация по выдержке В зависимости от выдержки выделяют 4 категории: Кьянти Недорогие «базовые» вина, изготовленные из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выращенного в любой части региона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и выдержанные минимум 6 месяцев. Их принято пить молодыми. Они легкие, терпкие, с ощутимой вишневой кислинкой и крепостью 11,5–12 %. Кьянти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Более плотные и сложные напитки с мягкой кислотностью. Их делают из более зрелого винограда, жестче регламентируют и выдерживают не менее года. Кьянти </a:t>
            </a:r>
            <a:r>
              <a:rPr lang="ru-RU" sz="1200" b="0" i="0" kern="1200" dirty="0" err="1" smtClean="0">
                <a:solidFill>
                  <a:schemeClr val="tx1"/>
                </a:solidFill>
                <a:latin typeface="+mn-lt"/>
                <a:ea typeface="+mn-ea"/>
                <a:cs typeface="+mn-cs"/>
              </a:rPr>
              <a:t>Ризерва</a:t>
            </a:r>
            <a:r>
              <a:rPr lang="ru-RU" sz="1200" b="0" i="0" kern="1200" dirty="0" smtClean="0">
                <a:solidFill>
                  <a:schemeClr val="tx1"/>
                </a:solidFill>
                <a:latin typeface="+mn-lt"/>
                <a:ea typeface="+mn-ea"/>
                <a:cs typeface="+mn-cs"/>
              </a:rPr>
              <a:t> Резервное – значит выдержанное не менее 2 лет и крепостью не менее 12 %. Его делают из отборного винограда, урожайность которого искусственно снижают. Для него также предусмотрена дополнительная выдержка в бочках. Кьянти Гран </a:t>
            </a:r>
            <a:r>
              <a:rPr lang="ru-RU" sz="1200" b="0" i="0" kern="1200" dirty="0" err="1" smtClean="0">
                <a:solidFill>
                  <a:schemeClr val="tx1"/>
                </a:solidFill>
                <a:latin typeface="+mn-lt"/>
                <a:ea typeface="+mn-ea"/>
                <a:cs typeface="+mn-cs"/>
              </a:rPr>
              <a:t>Селецционе</a:t>
            </a:r>
            <a:r>
              <a:rPr lang="ru-RU" sz="1200" b="0" i="0" kern="1200" dirty="0" smtClean="0">
                <a:solidFill>
                  <a:schemeClr val="tx1"/>
                </a:solidFill>
                <a:latin typeface="+mn-lt"/>
                <a:ea typeface="+mn-ea"/>
                <a:cs typeface="+mn-cs"/>
              </a:rPr>
              <a:t> Эта категория применяется только для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DOCG. В нее входят лучшие коллекционные образцы вин с выдержкой не менее 2,5 лет. Максимальный порог старения не ограничивается и может насчитывать 10 и более лет. Для выдержки подходят не все вина, а только созданные из отборного винограда, собранного в благоприятные годы. Для Кьянти лучшими считаются </a:t>
            </a:r>
            <a:r>
              <a:rPr lang="ru-RU" sz="1200" b="0" i="0" kern="1200" dirty="0" err="1" smtClean="0">
                <a:solidFill>
                  <a:schemeClr val="tx1"/>
                </a:solidFill>
                <a:latin typeface="+mn-lt"/>
                <a:ea typeface="+mn-ea"/>
                <a:cs typeface="+mn-cs"/>
              </a:rPr>
              <a:t>винтажи</a:t>
            </a:r>
            <a:r>
              <a:rPr lang="ru-RU" sz="1200" b="0" i="0" kern="1200" dirty="0" smtClean="0">
                <a:solidFill>
                  <a:schemeClr val="tx1"/>
                </a:solidFill>
                <a:latin typeface="+mn-lt"/>
                <a:ea typeface="+mn-ea"/>
                <a:cs typeface="+mn-cs"/>
              </a:rPr>
              <a:t> 1997, 1999, 2007 (находятся на пике вкуса), 2010, 2011, 2013, 2015, 2016, 2017 годов (можно еще выдерживать). Из старых урожаев знатоки отмечают 1990, 1988, 1985 годы. Кьянти и «пузатые» бутылки Вино Кьянти у многих ассоциируется с </a:t>
            </a:r>
            <a:r>
              <a:rPr lang="ru-RU" sz="1200" b="0" i="0" kern="1200" dirty="0" err="1" smtClean="0">
                <a:solidFill>
                  <a:schemeClr val="tx1"/>
                </a:solidFill>
                <a:latin typeface="+mn-lt"/>
                <a:ea typeface="+mn-ea"/>
                <a:cs typeface="+mn-cs"/>
              </a:rPr>
              <a:t>фьяской</a:t>
            </a:r>
            <a:r>
              <a:rPr lang="ru-RU" sz="1200" b="0" i="0" kern="1200" dirty="0" smtClean="0">
                <a:solidFill>
                  <a:schemeClr val="tx1"/>
                </a:solidFill>
                <a:latin typeface="+mn-lt"/>
                <a:ea typeface="+mn-ea"/>
                <a:cs typeface="+mn-cs"/>
              </a:rPr>
              <a:t> – круглой бутылкой в соломенной оплетке. У нее есть своя история. Когда-то крестьяне не могли позволить себе тару из прочного толстого стекла и покупали дешевые тонкостенные бутылки с круглым дном. Для прочности они оплетали их лыком, а для устойчивости делали подставку. Такая бутылка смотрится эффектно, аутентично, но серьезные производители сегодня ею почти не пользуются. С середины 80-х годов прошлого века Кьянти разливают в обычные </a:t>
            </a:r>
            <a:r>
              <a:rPr lang="ru-RU" sz="1200" b="0" i="0" kern="1200" dirty="0" err="1" smtClean="0">
                <a:solidFill>
                  <a:schemeClr val="tx1"/>
                </a:solidFill>
                <a:latin typeface="+mn-lt"/>
                <a:ea typeface="+mn-ea"/>
                <a:cs typeface="+mn-cs"/>
              </a:rPr>
              <a:t>бордоские</a:t>
            </a:r>
            <a:r>
              <a:rPr lang="ru-RU" sz="1200" b="0" i="0" kern="1200" dirty="0" smtClean="0">
                <a:solidFill>
                  <a:schemeClr val="tx1"/>
                </a:solidFill>
                <a:latin typeface="+mn-lt"/>
                <a:ea typeface="+mn-ea"/>
                <a:cs typeface="+mn-cs"/>
              </a:rPr>
              <a:t> бутылки. </a:t>
            </a:r>
            <a:r>
              <a:rPr lang="ru-RU" sz="1200" b="0" i="0" kern="1200" dirty="0" err="1" smtClean="0">
                <a:solidFill>
                  <a:schemeClr val="tx1"/>
                </a:solidFill>
                <a:latin typeface="+mn-lt"/>
                <a:ea typeface="+mn-ea"/>
                <a:cs typeface="+mn-cs"/>
              </a:rPr>
              <a:t>Фьяску</a:t>
            </a:r>
            <a:r>
              <a:rPr lang="ru-RU" sz="1200" b="0" i="0" kern="1200" dirty="0" smtClean="0">
                <a:solidFill>
                  <a:schemeClr val="tx1"/>
                </a:solidFill>
                <a:latin typeface="+mn-lt"/>
                <a:ea typeface="+mn-ea"/>
                <a:cs typeface="+mn-cs"/>
              </a:rPr>
              <a:t> же используют либо для туристов, либо для продвижения Кьянти на новых рынках – для большей узнаваемости бренда. Также в «пузатые» бутылки часто разливают домашние вина, не отличающиеся высоким качеством.</a:t>
            </a:r>
            <a:r>
              <a:rPr lang="ru-RU" dirty="0" smtClean="0"/>
              <a:t/>
            </a:r>
            <a:br>
              <a:rPr lang="ru-RU" dirty="0" smtClean="0"/>
            </a:br>
            <a:endParaRPr lang="en-US"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 какими блюдами сочетается Кьянти? Благодаря сочетанию терпкости и кислотности Кьянти идеально дополняет большинство итальянских блюд – пасту с соусами на томатной основе, рагу из баранины, знаменитые флорентийские </a:t>
            </a:r>
            <a:r>
              <a:rPr lang="ru-RU" sz="1200" b="0" i="0" kern="1200" dirty="0" err="1" smtClean="0">
                <a:solidFill>
                  <a:schemeClr val="tx1"/>
                </a:solidFill>
                <a:latin typeface="+mn-lt"/>
                <a:ea typeface="+mn-ea"/>
                <a:cs typeface="+mn-cs"/>
              </a:rPr>
              <a:t>стейки</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Bistecca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florentina</a:t>
            </a:r>
            <a:r>
              <a:rPr lang="ru-RU" sz="1200" b="0" i="0" kern="1200" dirty="0" smtClean="0">
                <a:solidFill>
                  <a:schemeClr val="tx1"/>
                </a:solidFill>
                <a:latin typeface="+mn-lt"/>
                <a:ea typeface="+mn-ea"/>
                <a:cs typeface="+mn-cs"/>
              </a:rPr>
              <a:t>, тушеную свинину. Легкое молодое вино составит хорошую пару с пиццей, а более терпкое и пряное – отлично подчеркнет вкус тосканских сыров и сыровяленых деликатесов типа </a:t>
            </a:r>
            <a:r>
              <a:rPr lang="ru-RU" sz="1200" b="0" i="0" kern="1200" dirty="0" err="1" smtClean="0">
                <a:solidFill>
                  <a:schemeClr val="tx1"/>
                </a:solidFill>
                <a:latin typeface="+mn-lt"/>
                <a:ea typeface="+mn-ea"/>
                <a:cs typeface="+mn-cs"/>
              </a:rPr>
              <a:t>прошутто</a:t>
            </a:r>
            <a:r>
              <a:rPr lang="ru-RU" sz="1200" b="0" i="0" kern="1200" dirty="0" smtClean="0">
                <a:solidFill>
                  <a:schemeClr val="tx1"/>
                </a:solidFill>
                <a:latin typeface="+mn-lt"/>
                <a:ea typeface="+mn-ea"/>
                <a:cs typeface="+mn-cs"/>
              </a:rPr>
              <a:t>.</a:t>
            </a:r>
            <a:r>
              <a:rPr lang="ru-RU" dirty="0" smtClean="0"/>
              <a:t/>
            </a:r>
            <a:br>
              <a:rPr lang="ru-RU" dirty="0" smtClean="0"/>
            </a:br>
            <a:endParaRPr lang="en-US"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Как правильно подавать и пить? Подача вина зависит от выдержки. Молодое Кьянти – отличный аперитив и напиток для еды, максимально раскроется при температуре от 14 до 20 градусов. Старые выдержанные вина могут быть и </a:t>
            </a:r>
            <a:r>
              <a:rPr lang="ru-RU" sz="1200" b="0" i="0" kern="1200" dirty="0" err="1" smtClean="0">
                <a:solidFill>
                  <a:schemeClr val="tx1"/>
                </a:solidFill>
                <a:latin typeface="+mn-lt"/>
                <a:ea typeface="+mn-ea"/>
                <a:cs typeface="+mn-cs"/>
              </a:rPr>
              <a:t>дижестивом</a:t>
            </a:r>
            <a:r>
              <a:rPr lang="ru-RU" sz="1200" b="0" i="0" kern="1200" dirty="0" smtClean="0">
                <a:solidFill>
                  <a:schemeClr val="tx1"/>
                </a:solidFill>
                <a:latin typeface="+mn-lt"/>
                <a:ea typeface="+mn-ea"/>
                <a:cs typeface="+mn-cs"/>
              </a:rPr>
              <a:t>. Для них оптимальная температура подачи – 18–20 градусов. Что попробовать? Если вы любите сочный вкус и насыщенный аромат вишни, попробуйте вино </a:t>
            </a:r>
            <a:r>
              <a:rPr lang="ru-RU" sz="1200" b="0" i="0" kern="1200" dirty="0" err="1" smtClean="0">
                <a:solidFill>
                  <a:schemeClr val="tx1"/>
                </a:solidFill>
                <a:latin typeface="+mn-lt"/>
                <a:ea typeface="+mn-ea"/>
                <a:cs typeface="+mn-cs"/>
              </a:rPr>
              <a:t>Gattavecchi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Convento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Напиток выдержан 3 месяца в дубе, отличается шелковистыми танинами и мягкой приятной кислотностью. Ценителям выдержанных напитков понравится </a:t>
            </a:r>
            <a:r>
              <a:rPr lang="ru-RU" sz="1200" b="0" i="0" kern="1200" dirty="0" err="1" smtClean="0">
                <a:solidFill>
                  <a:schemeClr val="tx1"/>
                </a:solidFill>
                <a:latin typeface="+mn-lt"/>
                <a:ea typeface="+mn-ea"/>
                <a:cs typeface="+mn-cs"/>
              </a:rPr>
              <a:t>Querciabella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DOCG 2013 года. Элегантное и яркое вино с фруктовыми ароматами можно выпить сразу или отложить на хранение – его пик еще не прошел, и с годами оно станет только интереснее. Еще одно выдержанное Кьянти, заслуживающее внимания, – </a:t>
            </a:r>
            <a:r>
              <a:rPr lang="ru-RU" sz="1200" b="0" i="0" kern="1200" dirty="0" err="1" smtClean="0">
                <a:solidFill>
                  <a:schemeClr val="tx1"/>
                </a:solidFill>
                <a:latin typeface="+mn-lt"/>
                <a:ea typeface="+mn-ea"/>
                <a:cs typeface="+mn-cs"/>
              </a:rPr>
              <a:t>Nunzi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Conti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Vigna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Elisa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DOCG </a:t>
            </a:r>
            <a:r>
              <a:rPr lang="ru-RU" sz="1200" b="0" i="0" kern="1200" dirty="0" err="1" smtClean="0">
                <a:solidFill>
                  <a:schemeClr val="tx1"/>
                </a:solidFill>
                <a:latin typeface="+mn-lt"/>
                <a:ea typeface="+mn-ea"/>
                <a:cs typeface="+mn-cs"/>
              </a:rPr>
              <a:t>Gran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Selezione</a:t>
            </a:r>
            <a:r>
              <a:rPr lang="ru-RU" sz="1200" b="0" i="0" kern="1200" dirty="0" smtClean="0">
                <a:solidFill>
                  <a:schemeClr val="tx1"/>
                </a:solidFill>
                <a:latin typeface="+mn-lt"/>
                <a:ea typeface="+mn-ea"/>
                <a:cs typeface="+mn-cs"/>
              </a:rPr>
              <a:t>. Спелый, насыщенный, элегантный, с длительным и свежим послевкусием, он понравится даже тем, кто равнодушен к Кьянти. Если все же затрудняетесь с выбором этого популярного итальянского вина.</a:t>
            </a:r>
            <a:r>
              <a:rPr lang="ru-RU" sz="1200" b="0" i="0" kern="1200" baseline="0" dirty="0" smtClean="0">
                <a:solidFill>
                  <a:schemeClr val="tx1"/>
                </a:solidFill>
                <a:latin typeface="+mn-lt"/>
                <a:ea typeface="+mn-ea"/>
                <a:cs typeface="+mn-cs"/>
              </a:rPr>
              <a:t> </a:t>
            </a:r>
            <a:endParaRPr lang="ru-RU" sz="1200" b="0" i="0" u="none" strike="noStrike"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Как появилось</a:t>
            </a:r>
          </a:p>
          <a:p>
            <a:r>
              <a:rPr lang="ru-RU" sz="1200" b="0" i="0" kern="1200" dirty="0" smtClean="0">
                <a:solidFill>
                  <a:schemeClr val="tx1"/>
                </a:solidFill>
                <a:latin typeface="+mn-lt"/>
                <a:ea typeface="+mn-ea"/>
                <a:cs typeface="+mn-cs"/>
              </a:rPr>
              <a:t>Кьянти имеет долгую и богатую историю, восходящую к 14 веку. Впервые вино было упомянуто в официальных записях в 1398 году. Производством вина занимались четыре поселения: </a:t>
            </a:r>
            <a:r>
              <a:rPr lang="ru-RU" sz="1200" b="0" i="0" kern="1200" dirty="0" err="1" smtClean="0">
                <a:solidFill>
                  <a:schemeClr val="tx1"/>
                </a:solidFill>
                <a:latin typeface="+mn-lt"/>
                <a:ea typeface="+mn-ea"/>
                <a:cs typeface="+mn-cs"/>
              </a:rPr>
              <a:t>Кастелина</a:t>
            </a:r>
            <a:r>
              <a:rPr lang="ru-RU" sz="1200" b="0" i="0" kern="1200" dirty="0" smtClean="0">
                <a:solidFill>
                  <a:schemeClr val="tx1"/>
                </a:solidFill>
                <a:latin typeface="+mn-lt"/>
                <a:ea typeface="+mn-ea"/>
                <a:cs typeface="+mn-cs"/>
              </a:rPr>
              <a:t>, Граве, </a:t>
            </a:r>
            <a:r>
              <a:rPr lang="ru-RU" sz="1200" b="0" i="0" kern="1200" dirty="0" err="1" smtClean="0">
                <a:solidFill>
                  <a:schemeClr val="tx1"/>
                </a:solidFill>
                <a:latin typeface="+mn-lt"/>
                <a:ea typeface="+mn-ea"/>
                <a:cs typeface="+mn-cs"/>
              </a:rPr>
              <a:t>Радда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Гайоле</a:t>
            </a:r>
            <a:r>
              <a:rPr lang="ru-RU" sz="1200" b="0" i="0" kern="1200" dirty="0" smtClean="0">
                <a:solidFill>
                  <a:schemeClr val="tx1"/>
                </a:solidFill>
                <a:latin typeface="+mn-lt"/>
                <a:ea typeface="+mn-ea"/>
                <a:cs typeface="+mn-cs"/>
              </a:rPr>
              <a:t>. Сейчас эти территории известны как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Изначально Кьянти пили простые крестьяне. Со своей высокой кислотностью и низкой крепостью вино было отличным дополнением к сытному обеду.</a:t>
            </a:r>
          </a:p>
          <a:p>
            <a:r>
              <a:rPr lang="ru-RU" sz="1200" b="0" i="0" kern="1200" dirty="0" smtClean="0">
                <a:solidFill>
                  <a:schemeClr val="tx1"/>
                </a:solidFill>
                <a:latin typeface="+mn-lt"/>
                <a:ea typeface="+mn-ea"/>
                <a:cs typeface="+mn-cs"/>
              </a:rPr>
              <a:t>В середине 19 века Кьянти стало особенно популярным, благодаря барону </a:t>
            </a:r>
            <a:r>
              <a:rPr lang="ru-RU" sz="1200" b="0" i="0" kern="1200" dirty="0" err="1" smtClean="0">
                <a:solidFill>
                  <a:schemeClr val="tx1"/>
                </a:solidFill>
                <a:latin typeface="+mn-lt"/>
                <a:ea typeface="+mn-ea"/>
                <a:cs typeface="+mn-cs"/>
              </a:rPr>
              <a:t>Риказоли</a:t>
            </a:r>
            <a:r>
              <a:rPr lang="ru-RU" sz="1200" b="0" i="0" kern="1200" dirty="0" smtClean="0">
                <a:solidFill>
                  <a:schemeClr val="tx1"/>
                </a:solidFill>
                <a:latin typeface="+mn-lt"/>
                <a:ea typeface="+mn-ea"/>
                <a:cs typeface="+mn-cs"/>
              </a:rPr>
              <a:t>, который изобрел улучшенный рецепт вина. Купаж вина должен был содержать строгие пропорции нескольких сортов винограда: 70%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15% </a:t>
            </a:r>
            <a:r>
              <a:rPr lang="ru-RU" sz="1200" b="0" i="0" kern="1200" dirty="0" err="1" smtClean="0">
                <a:solidFill>
                  <a:schemeClr val="tx1"/>
                </a:solidFill>
                <a:latin typeface="+mn-lt"/>
                <a:ea typeface="+mn-ea"/>
                <a:cs typeface="+mn-cs"/>
              </a:rPr>
              <a:t>Канайоло</a:t>
            </a:r>
            <a:r>
              <a:rPr lang="ru-RU" sz="1200" b="0" i="0" kern="1200" dirty="0" smtClean="0">
                <a:solidFill>
                  <a:schemeClr val="tx1"/>
                </a:solidFill>
                <a:latin typeface="+mn-lt"/>
                <a:ea typeface="+mn-ea"/>
                <a:cs typeface="+mn-cs"/>
              </a:rPr>
              <a:t>, 15% Мальвазии </a:t>
            </a:r>
            <a:r>
              <a:rPr lang="ru-RU" sz="1200" b="0" i="0" kern="1200" dirty="0" err="1" smtClean="0">
                <a:solidFill>
                  <a:schemeClr val="tx1"/>
                </a:solidFill>
                <a:latin typeface="+mn-lt"/>
                <a:ea typeface="+mn-ea"/>
                <a:cs typeface="+mn-cs"/>
              </a:rPr>
              <a:t>Бьянко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Традиционный метод розлива Кьянти предусматривал использование пузатой бутылки «фиаско», которая была покрыта соломой для защиты вина при транспортировке.</a:t>
            </a:r>
          </a:p>
          <a:p>
            <a:endParaRPr lang="ru-RU" dirty="0" smtClean="0"/>
          </a:p>
          <a:p>
            <a:r>
              <a:rPr lang="ru-RU" sz="1200" b="0" i="0" kern="1200" dirty="0" smtClean="0">
                <a:solidFill>
                  <a:schemeClr val="tx1"/>
                </a:solidFill>
                <a:latin typeface="+mn-lt"/>
                <a:ea typeface="+mn-ea"/>
                <a:cs typeface="+mn-cs"/>
              </a:rPr>
              <a:t>В 1995 году виноделы решили исключить белые сорта винограда из купажа и изменить формулу напитка. В Кьянти должны были присутствовать только ягоды красных сортов или 100%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Это позволило сделать вино менее водянистым и более насыщенным.</a:t>
            </a:r>
          </a:p>
          <a:p>
            <a:r>
              <a:rPr lang="ru-RU" sz="1200" b="0" i="0" kern="1200" dirty="0" smtClean="0">
                <a:solidFill>
                  <a:schemeClr val="tx1"/>
                </a:solidFill>
                <a:latin typeface="+mn-lt"/>
                <a:ea typeface="+mn-ea"/>
                <a:cs typeface="+mn-cs"/>
              </a:rPr>
              <a:t>Сегодня Кьянти производится в различных стилях, от традиционных купажей до современных интерпретаций, и нравится любителям вина во всем мире.</a:t>
            </a:r>
          </a:p>
          <a:p>
            <a:r>
              <a:rPr lang="ru-RU" sz="1200" b="1" i="0" kern="1200" dirty="0" smtClean="0">
                <a:solidFill>
                  <a:schemeClr val="tx1"/>
                </a:solidFill>
                <a:latin typeface="+mn-lt"/>
                <a:ea typeface="+mn-ea"/>
                <a:cs typeface="+mn-cs"/>
              </a:rPr>
              <a:t>Как производят</a:t>
            </a:r>
          </a:p>
          <a:p>
            <a:r>
              <a:rPr lang="ru-RU" sz="1200" b="0" i="0" kern="1200" dirty="0" smtClean="0">
                <a:solidFill>
                  <a:schemeClr val="tx1"/>
                </a:solidFill>
                <a:latin typeface="+mn-lt"/>
                <a:ea typeface="+mn-ea"/>
                <a:cs typeface="+mn-cs"/>
              </a:rPr>
              <a:t>Кьянти изготавливают из смеси винограда, основным сортом которого является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Этот сорт придает вину характерную яркую кислотность и сочные фруктовые ароматы. Кьянти может также содержать другие сорта, например, Каберне </a:t>
            </a:r>
            <a:r>
              <a:rPr lang="ru-RU" sz="1200" b="0" i="0" kern="1200" dirty="0" err="1" smtClean="0">
                <a:solidFill>
                  <a:schemeClr val="tx1"/>
                </a:solidFill>
                <a:latin typeface="+mn-lt"/>
                <a:ea typeface="+mn-ea"/>
                <a:cs typeface="+mn-cs"/>
              </a:rPr>
              <a:t>Совиньон</a:t>
            </a:r>
            <a:r>
              <a:rPr lang="ru-RU" sz="1200" b="0" i="0" kern="1200" dirty="0" smtClean="0">
                <a:solidFill>
                  <a:schemeClr val="tx1"/>
                </a:solidFill>
                <a:latin typeface="+mn-lt"/>
                <a:ea typeface="+mn-ea"/>
                <a:cs typeface="+mn-cs"/>
              </a:rPr>
              <a:t>, Мерло и Сира, которые придают вину сложность и глубину.</a:t>
            </a:r>
          </a:p>
          <a:p>
            <a:r>
              <a:rPr lang="ru-RU" sz="1200" b="0" i="0" kern="1200" dirty="0" smtClean="0">
                <a:solidFill>
                  <a:schemeClr val="tx1"/>
                </a:solidFill>
                <a:latin typeface="+mn-lt"/>
                <a:ea typeface="+mn-ea"/>
                <a:cs typeface="+mn-cs"/>
              </a:rPr>
              <a:t>По закону в винах Кьянти должно быть минимум 75 % винограда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Остальные 25 % – красные сорта </a:t>
            </a:r>
            <a:r>
              <a:rPr lang="ru-RU" sz="1200" b="0" i="0" kern="1200" dirty="0" err="1" smtClean="0">
                <a:solidFill>
                  <a:schemeClr val="tx1"/>
                </a:solidFill>
                <a:latin typeface="+mn-lt"/>
                <a:ea typeface="+mn-ea"/>
                <a:cs typeface="+mn-cs"/>
              </a:rPr>
              <a:t>Канайоло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Колорино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Чильеджоло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Маммоло</a:t>
            </a:r>
            <a:r>
              <a:rPr lang="ru-RU" sz="1200" b="0" i="0" kern="1200" dirty="0" smtClean="0">
                <a:solidFill>
                  <a:schemeClr val="tx1"/>
                </a:solidFill>
                <a:latin typeface="+mn-lt"/>
                <a:ea typeface="+mn-ea"/>
                <a:cs typeface="+mn-cs"/>
              </a:rPr>
              <a:t>, Каберне </a:t>
            </a:r>
            <a:r>
              <a:rPr lang="ru-RU" sz="1200" b="0" i="0" kern="1200" dirty="0" err="1" smtClean="0">
                <a:solidFill>
                  <a:schemeClr val="tx1"/>
                </a:solidFill>
                <a:latin typeface="+mn-lt"/>
                <a:ea typeface="+mn-ea"/>
                <a:cs typeface="+mn-cs"/>
              </a:rPr>
              <a:t>Совиньон</a:t>
            </a:r>
            <a:r>
              <a:rPr lang="ru-RU" sz="1200" b="0" i="0" kern="1200" dirty="0" smtClean="0">
                <a:solidFill>
                  <a:schemeClr val="tx1"/>
                </a:solidFill>
                <a:latin typeface="+mn-lt"/>
                <a:ea typeface="+mn-ea"/>
                <a:cs typeface="+mn-cs"/>
              </a:rPr>
              <a:t> и Мерло. Обычно состав смеси зависит от года: чем лучше созрел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тем меньше вино нуждается в других сортах.</a:t>
            </a:r>
          </a:p>
          <a:p>
            <a:r>
              <a:rPr lang="ru-RU" sz="1200" b="0" i="0" kern="1200" dirty="0" smtClean="0">
                <a:solidFill>
                  <a:schemeClr val="tx1"/>
                </a:solidFill>
                <a:latin typeface="+mn-lt"/>
                <a:ea typeface="+mn-ea"/>
                <a:cs typeface="+mn-cs"/>
              </a:rPr>
              <a:t>Виноград тщательно отбирается, ферментируется, а затем выдерживается в дубовых бочках. Продолжительность выдержки и тип дуба могут сильно влиять на конечный вкус вина. Затем вино </a:t>
            </a:r>
            <a:r>
              <a:rPr lang="ru-RU" sz="1200" b="0" i="0" kern="1200" dirty="0" err="1" smtClean="0">
                <a:solidFill>
                  <a:schemeClr val="tx1"/>
                </a:solidFill>
                <a:latin typeface="+mn-lt"/>
                <a:ea typeface="+mn-ea"/>
                <a:cs typeface="+mn-cs"/>
              </a:rPr>
              <a:t>купажируется</a:t>
            </a:r>
            <a:r>
              <a:rPr lang="ru-RU" sz="1200" b="0" i="0" kern="1200" dirty="0" smtClean="0">
                <a:solidFill>
                  <a:schemeClr val="tx1"/>
                </a:solidFill>
                <a:latin typeface="+mn-lt"/>
                <a:ea typeface="+mn-ea"/>
                <a:cs typeface="+mn-cs"/>
              </a:rPr>
              <a:t> и разливается по бутылкам, готовое к употреблению.</a:t>
            </a:r>
          </a:p>
          <a:p>
            <a:r>
              <a:rPr lang="ru-RU" sz="1200" b="1" i="0" kern="1200" dirty="0" smtClean="0">
                <a:solidFill>
                  <a:schemeClr val="tx1"/>
                </a:solidFill>
                <a:latin typeface="+mn-lt"/>
                <a:ea typeface="+mn-ea"/>
                <a:cs typeface="+mn-cs"/>
              </a:rPr>
              <a:t>С чем сочетать</a:t>
            </a:r>
          </a:p>
          <a:p>
            <a:r>
              <a:rPr lang="ru-RU" sz="1200" b="0" i="0" kern="1200" dirty="0" smtClean="0">
                <a:solidFill>
                  <a:schemeClr val="tx1"/>
                </a:solidFill>
                <a:latin typeface="+mn-lt"/>
                <a:ea typeface="+mn-ea"/>
                <a:cs typeface="+mn-cs"/>
              </a:rPr>
              <a:t>Кьянти — универсальное вино, которое можно сочетать с разными блюдами. Особенно хорошо выпить бокал за сытным ужином из пасты с томатным соусом или мясом на гриле. В качестве лёгкой закуски подойдут твердые сыры. Но Кьянти такое лёгкое и фруктовое, что отлично будет чувствовать себя и без </a:t>
            </a:r>
            <a:r>
              <a:rPr lang="ru-RU" sz="1200" b="0" i="0" kern="1200" dirty="0" err="1" smtClean="0">
                <a:solidFill>
                  <a:schemeClr val="tx1"/>
                </a:solidFill>
                <a:latin typeface="+mn-lt"/>
                <a:ea typeface="+mn-ea"/>
                <a:cs typeface="+mn-cs"/>
              </a:rPr>
              <a:t>фуд-сопровождения</a:t>
            </a:r>
            <a:r>
              <a:rPr lang="ru-RU"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С чего начать</a:t>
            </a:r>
          </a:p>
          <a:p>
            <a:r>
              <a:rPr lang="ru-RU" sz="1200" b="1" i="0" kern="1200" dirty="0" smtClean="0">
                <a:solidFill>
                  <a:schemeClr val="tx1"/>
                </a:solidFill>
                <a:latin typeface="+mn-lt"/>
                <a:ea typeface="+mn-ea"/>
                <a:cs typeface="+mn-cs"/>
              </a:rPr>
              <a:t>Кьянти </a:t>
            </a:r>
            <a:r>
              <a:rPr lang="ru-RU" sz="1200" b="1" i="0" kern="1200" dirty="0" err="1" smtClean="0">
                <a:solidFill>
                  <a:schemeClr val="tx1"/>
                </a:solidFill>
                <a:latin typeface="+mn-lt"/>
                <a:ea typeface="+mn-ea"/>
                <a:cs typeface="+mn-cs"/>
              </a:rPr>
              <a:t>Классико</a:t>
            </a:r>
            <a:endParaRPr lang="ru-RU" sz="1200" b="1"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Для тех, кто только начинает знакомство с Кьянти, лучше начать с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Эти вина изготавливаются из 100% винограда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и считаются самым традиционным стилем Кьянти. Как правило, они имеют среднюю крепость, яркий фруктовый вкус и хорошую кислотность. Отлично подойдут для домашнего ужина, скажем, в среду или четверг.</a:t>
            </a:r>
          </a:p>
          <a:p>
            <a:r>
              <a:rPr lang="ru-RU" sz="1200" b="0" i="0" kern="1200" dirty="0" err="1" smtClean="0">
                <a:solidFill>
                  <a:schemeClr val="tx1"/>
                </a:solidFill>
                <a:latin typeface="+mn-lt"/>
                <a:ea typeface="+mn-ea"/>
                <a:cs typeface="+mn-cs"/>
              </a:rPr>
              <a:t>сли</a:t>
            </a:r>
            <a:r>
              <a:rPr lang="ru-RU" sz="1200" b="0" i="0" kern="1200" dirty="0" smtClean="0">
                <a:solidFill>
                  <a:schemeClr val="tx1"/>
                </a:solidFill>
                <a:latin typeface="+mn-lt"/>
                <a:ea typeface="+mn-ea"/>
                <a:cs typeface="+mn-cs"/>
              </a:rPr>
              <a:t> вы уже как следует распробовали Кьянти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присмотритесь к таким купажам, как Кьянти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и Кьянти </a:t>
            </a:r>
            <a:r>
              <a:rPr lang="ru-RU" sz="1200" b="0" i="0" kern="1200" dirty="0" err="1" smtClean="0">
                <a:solidFill>
                  <a:schemeClr val="tx1"/>
                </a:solidFill>
                <a:latin typeface="+mn-lt"/>
                <a:ea typeface="+mn-ea"/>
                <a:cs typeface="+mn-cs"/>
              </a:rPr>
              <a:t>Ризерва</a:t>
            </a:r>
            <a:r>
              <a:rPr lang="ru-RU" sz="1200" b="0" i="0" kern="1200" dirty="0" smtClean="0">
                <a:solidFill>
                  <a:schemeClr val="tx1"/>
                </a:solidFill>
                <a:latin typeface="+mn-lt"/>
                <a:ea typeface="+mn-ea"/>
                <a:cs typeface="+mn-cs"/>
              </a:rPr>
              <a:t>, которые отличаются большей сложностью и глубиной.</a:t>
            </a:r>
          </a:p>
          <a:p>
            <a:r>
              <a:rPr lang="ru-RU" sz="1200" b="0" i="0" kern="1200" dirty="0" smtClean="0">
                <a:solidFill>
                  <a:schemeClr val="tx1"/>
                </a:solidFill>
                <a:latin typeface="+mn-lt"/>
                <a:ea typeface="+mn-ea"/>
                <a:cs typeface="+mn-cs"/>
              </a:rPr>
              <a:t/>
            </a:r>
            <a:br>
              <a:rPr lang="ru-RU" sz="1200" b="0" i="0" kern="1200" dirty="0" smtClean="0">
                <a:solidFill>
                  <a:schemeClr val="tx1"/>
                </a:solidFill>
                <a:latin typeface="+mn-lt"/>
                <a:ea typeface="+mn-ea"/>
                <a:cs typeface="+mn-cs"/>
              </a:rPr>
            </a:br>
            <a:endParaRPr lang="ru-RU" sz="1200" b="0"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Кьянти </a:t>
            </a:r>
            <a:r>
              <a:rPr lang="ru-RU" sz="1200" b="1" i="0" kern="1200" dirty="0" err="1" smtClean="0">
                <a:solidFill>
                  <a:schemeClr val="tx1"/>
                </a:solidFill>
                <a:latin typeface="+mn-lt"/>
                <a:ea typeface="+mn-ea"/>
                <a:cs typeface="+mn-cs"/>
              </a:rPr>
              <a:t>Супериоре</a:t>
            </a:r>
            <a:endParaRPr lang="ru-RU" sz="1200" b="1"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Вина Кьянти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 насыщенные, полнотелые вина с более интенсивным фруктовым вкусом и танинами по сравнению с классическим Кьянти. Эти вина выдерживаются не менее одного года и должны соответствовать определенным требованиям, установленным </a:t>
            </a:r>
            <a:r>
              <a:rPr lang="ru-RU" sz="1200" b="0" i="0" kern="1200" dirty="0" err="1" smtClean="0">
                <a:solidFill>
                  <a:schemeClr val="tx1"/>
                </a:solidFill>
                <a:latin typeface="+mn-lt"/>
                <a:ea typeface="+mn-ea"/>
                <a:cs typeface="+mn-cs"/>
              </a:rPr>
              <a:t>Chianti</a:t>
            </a:r>
            <a:r>
              <a:rPr lang="ru-RU" sz="1200" b="0" i="0" kern="1200" dirty="0" smtClean="0">
                <a:solidFill>
                  <a:schemeClr val="tx1"/>
                </a:solidFill>
                <a:latin typeface="+mn-lt"/>
                <a:ea typeface="+mn-ea"/>
                <a:cs typeface="+mn-cs"/>
              </a:rPr>
              <a:t> DOCG. Возьмите с собой Кьянти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на ужин с друзьями, оно составит вам отличную компанию.</a:t>
            </a:r>
          </a:p>
          <a:p>
            <a:r>
              <a:rPr lang="ru-RU" sz="1200" b="1" i="0" kern="1200" dirty="0" smtClean="0">
                <a:solidFill>
                  <a:schemeClr val="tx1"/>
                </a:solidFill>
                <a:latin typeface="+mn-lt"/>
                <a:ea typeface="+mn-ea"/>
                <a:cs typeface="+mn-cs"/>
              </a:rPr>
              <a:t>Кьянти </a:t>
            </a:r>
            <a:r>
              <a:rPr lang="ru-RU" sz="1200" b="1" i="0" kern="1200" dirty="0" err="1" smtClean="0">
                <a:solidFill>
                  <a:schemeClr val="tx1"/>
                </a:solidFill>
                <a:latin typeface="+mn-lt"/>
                <a:ea typeface="+mn-ea"/>
                <a:cs typeface="+mn-cs"/>
              </a:rPr>
              <a:t>Ризерва</a:t>
            </a:r>
            <a:endParaRPr lang="ru-RU" sz="1200" b="1"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Вина Кьянти </a:t>
            </a:r>
            <a:r>
              <a:rPr lang="ru-RU" sz="1200" b="0" i="0" kern="1200" dirty="0" err="1" smtClean="0">
                <a:solidFill>
                  <a:schemeClr val="tx1"/>
                </a:solidFill>
                <a:latin typeface="+mn-lt"/>
                <a:ea typeface="+mn-ea"/>
                <a:cs typeface="+mn-cs"/>
              </a:rPr>
              <a:t>Ризерва</a:t>
            </a:r>
            <a:r>
              <a:rPr lang="ru-RU" sz="1200" b="0" i="0" kern="1200" dirty="0" smtClean="0">
                <a:solidFill>
                  <a:schemeClr val="tx1"/>
                </a:solidFill>
                <a:latin typeface="+mn-lt"/>
                <a:ea typeface="+mn-ea"/>
                <a:cs typeface="+mn-cs"/>
              </a:rPr>
              <a:t> производятся из ягод, собранных с участков со сниженной урожайностью. Они выдерживаются не менее двух лет и обладают крепостью не менее 12%. Эти вина считаются лучшим проявлением Кьянти. Они обычно более полнотелые и обладают богатым, интенсивным вкусом с нотками темных фруктов, специй и кожи. Идеальны для задушевных разговоров на кухне, пока на улице моросит снег.</a:t>
            </a:r>
          </a:p>
        </p:txBody>
      </p:sp>
      <p:sp>
        <p:nvSpPr>
          <p:cNvPr id="4" name="Номер слайда 3"/>
          <p:cNvSpPr>
            <a:spLocks noGrp="1"/>
          </p:cNvSpPr>
          <p:nvPr>
            <p:ph type="sldNum" sz="quarter" idx="5"/>
          </p:nvPr>
        </p:nvSpPr>
        <p:spPr/>
        <p:txBody>
          <a:bodyPr/>
          <a:lstStyle/>
          <a:p>
            <a:fld id="{AE877D3B-C487-4A33-91B7-72292B4883B6}" type="slidenum">
              <a:rPr lang="ru-RU" smtClean="0"/>
              <a:pPr/>
              <a:t>25</a:t>
            </a:fld>
            <a:endParaRPr lang="ru-RU"/>
          </a:p>
        </p:txBody>
      </p:sp>
    </p:spTree>
    <p:extLst>
      <p:ext uri="{BB962C8B-B14F-4D97-AF65-F5344CB8AC3E}">
        <p14:creationId xmlns:p14="http://schemas.microsoft.com/office/powerpoint/2010/main" val="1575613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kern="1200" dirty="0" smtClean="0">
              <a:solidFill>
                <a:schemeClr val="tx1"/>
              </a:solidFill>
              <a:latin typeface="+mn-lt"/>
              <a:ea typeface="+mn-ea"/>
              <a:cs typeface="+mn-cs"/>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26</a:t>
            </a:fld>
            <a:endParaRPr lang="ru-RU"/>
          </a:p>
        </p:txBody>
      </p:sp>
    </p:spTree>
    <p:extLst>
      <p:ext uri="{BB962C8B-B14F-4D97-AF65-F5344CB8AC3E}">
        <p14:creationId xmlns:p14="http://schemas.microsoft.com/office/powerpoint/2010/main" val="1575613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kern="1200" dirty="0" smtClean="0">
              <a:solidFill>
                <a:schemeClr val="tx1"/>
              </a:solidFill>
              <a:latin typeface="+mn-lt"/>
              <a:ea typeface="+mn-ea"/>
              <a:cs typeface="+mn-cs"/>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27</a:t>
            </a:fld>
            <a:endParaRPr lang="ru-RU"/>
          </a:p>
        </p:txBody>
      </p:sp>
    </p:spTree>
    <p:extLst>
      <p:ext uri="{BB962C8B-B14F-4D97-AF65-F5344CB8AC3E}">
        <p14:creationId xmlns:p14="http://schemas.microsoft.com/office/powerpoint/2010/main" val="1575613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kern="1200" dirty="0" smtClean="0">
              <a:solidFill>
                <a:schemeClr val="tx1"/>
              </a:solidFill>
              <a:latin typeface="+mn-lt"/>
              <a:ea typeface="+mn-ea"/>
              <a:cs typeface="+mn-cs"/>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28</a:t>
            </a:fld>
            <a:endParaRPr lang="ru-RU"/>
          </a:p>
        </p:txBody>
      </p:sp>
    </p:spTree>
    <p:extLst>
      <p:ext uri="{BB962C8B-B14F-4D97-AF65-F5344CB8AC3E}">
        <p14:creationId xmlns:p14="http://schemas.microsoft.com/office/powerpoint/2010/main" val="1575613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kern="1200" dirty="0" smtClean="0">
              <a:solidFill>
                <a:schemeClr val="tx1"/>
              </a:solidFill>
              <a:latin typeface="+mn-lt"/>
              <a:ea typeface="+mn-ea"/>
              <a:cs typeface="+mn-cs"/>
            </a:endParaRPr>
          </a:p>
        </p:txBody>
      </p:sp>
      <p:sp>
        <p:nvSpPr>
          <p:cNvPr id="4" name="Номер слайда 3"/>
          <p:cNvSpPr>
            <a:spLocks noGrp="1"/>
          </p:cNvSpPr>
          <p:nvPr>
            <p:ph type="sldNum" sz="quarter" idx="5"/>
          </p:nvPr>
        </p:nvSpPr>
        <p:spPr/>
        <p:txBody>
          <a:bodyPr/>
          <a:lstStyle/>
          <a:p>
            <a:fld id="{AE877D3B-C487-4A33-91B7-72292B4883B6}" type="slidenum">
              <a:rPr lang="ru-RU" smtClean="0"/>
              <a:pPr/>
              <a:t>29</a:t>
            </a:fld>
            <a:endParaRPr lang="ru-RU"/>
          </a:p>
        </p:txBody>
      </p:sp>
    </p:spTree>
    <p:extLst>
      <p:ext uri="{BB962C8B-B14F-4D97-AF65-F5344CB8AC3E}">
        <p14:creationId xmlns:p14="http://schemas.microsoft.com/office/powerpoint/2010/main" val="1575613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30</a:t>
            </a:fld>
            <a:endParaRPr lang="ru-RU"/>
          </a:p>
        </p:txBody>
      </p:sp>
    </p:spTree>
    <p:extLst>
      <p:ext uri="{BB962C8B-B14F-4D97-AF65-F5344CB8AC3E}">
        <p14:creationId xmlns:p14="http://schemas.microsoft.com/office/powerpoint/2010/main" val="1575613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242424"/>
                </a:solidFill>
                <a:effectLst/>
                <a:latin typeface="Proxima Nova"/>
              </a:rPr>
              <a:t>Гастрономические сочетания </a:t>
            </a:r>
          </a:p>
          <a:p>
            <a:r>
              <a:rPr lang="ru-RU" b="0" i="0" dirty="0">
                <a:solidFill>
                  <a:srgbClr val="242424"/>
                </a:solidFill>
                <a:effectLst/>
                <a:latin typeface="Proxima Nova"/>
              </a:rPr>
              <a:t>Идеально сочетается с блюдами из пасты, курицей, бараниной, красным мясом и сырами.</a:t>
            </a:r>
            <a:r>
              <a:rPr lang="ru-RU" dirty="0"/>
              <a:t/>
            </a:r>
            <a:br>
              <a:rPr lang="ru-RU" dirty="0"/>
            </a:br>
            <a:endParaRPr lang="ru-RU" dirty="0"/>
          </a:p>
          <a:p>
            <a:r>
              <a:rPr lang="ru-RU" b="1" dirty="0"/>
              <a:t>О производителе </a:t>
            </a:r>
          </a:p>
          <a:p>
            <a:r>
              <a:rPr lang="ru-RU" dirty="0" err="1"/>
              <a:t>Corte</a:t>
            </a:r>
            <a:r>
              <a:rPr lang="ru-RU" dirty="0"/>
              <a:t> </a:t>
            </a:r>
            <a:r>
              <a:rPr lang="ru-RU" dirty="0" err="1"/>
              <a:t>Armano</a:t>
            </a:r>
            <a:r>
              <a:rPr lang="ru-RU" dirty="0"/>
              <a:t> - это особая коллекция марочных вин, созданных винодельней </a:t>
            </a:r>
            <a:r>
              <a:rPr lang="ru-RU" dirty="0" err="1"/>
              <a:t>Campagnola</a:t>
            </a:r>
            <a:r>
              <a:rPr lang="ru-RU" dirty="0"/>
              <a:t>, семейной компанией, управляемой на протяжении пяти поколений, расположенной в </a:t>
            </a:r>
            <a:r>
              <a:rPr lang="ru-RU" dirty="0" err="1"/>
              <a:t>Вальгатаре</a:t>
            </a:r>
            <a:r>
              <a:rPr lang="ru-RU" dirty="0"/>
              <a:t>, в небольшом городке </a:t>
            </a:r>
            <a:r>
              <a:rPr lang="ru-RU" dirty="0" err="1"/>
              <a:t>Марано-ди-Вальполичелла</a:t>
            </a:r>
            <a:r>
              <a:rPr lang="ru-RU" dirty="0"/>
              <a:t>, центре ”Классического" региона </a:t>
            </a:r>
            <a:r>
              <a:rPr lang="ru-RU" dirty="0" err="1"/>
              <a:t>Вальполичелла</a:t>
            </a:r>
            <a:r>
              <a:rPr lang="ru-RU" dirty="0" smtClean="0"/>
              <a:t>.</a:t>
            </a:r>
          </a:p>
          <a:p>
            <a:endParaRPr lang="ru-RU" dirty="0" smtClean="0"/>
          </a:p>
          <a:p>
            <a:r>
              <a:rPr lang="ru-RU" sz="1200" b="0" i="0" kern="1200" dirty="0" smtClean="0">
                <a:solidFill>
                  <a:schemeClr val="tx1"/>
                </a:solidFill>
                <a:latin typeface="+mn-lt"/>
                <a:ea typeface="+mn-ea"/>
                <a:cs typeface="+mn-cs"/>
              </a:rPr>
              <a:t>Любимое вино Эрнеста Хемингуэя -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де </a:t>
            </a:r>
            <a:r>
              <a:rPr lang="ru-RU" sz="1200" b="0" i="0" kern="1200" dirty="0" err="1" smtClean="0">
                <a:solidFill>
                  <a:schemeClr val="tx1"/>
                </a:solidFill>
                <a:latin typeface="+mn-lt"/>
                <a:ea typeface="+mn-ea"/>
                <a:cs typeface="+mn-cs"/>
              </a:rPr>
              <a:t>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Вальполичелла</a:t>
            </a:r>
            <a:r>
              <a:rPr lang="ru-RU" dirty="0" smtClean="0"/>
              <a:t/>
            </a:r>
            <a:br>
              <a:rPr lang="ru-RU" dirty="0" smtClean="0"/>
            </a:br>
            <a:r>
              <a:rPr lang="ru-RU" dirty="0" smtClean="0"/>
              <a:t/>
            </a:r>
            <a:br>
              <a:rPr lang="ru-RU" dirty="0" smtClean="0"/>
            </a:br>
            <a:r>
              <a:rPr lang="ru-RU" sz="1200" b="0" i="0" kern="1200" dirty="0" smtClean="0">
                <a:solidFill>
                  <a:schemeClr val="tx1"/>
                </a:solidFill>
                <a:latin typeface="+mn-lt"/>
                <a:ea typeface="+mn-ea"/>
                <a:cs typeface="+mn-cs"/>
              </a:rPr>
              <a:t>«Что мешает писателю? Выпивка, женщины, деньги и честолюбие. А также отсутствие выпивки, женщин, денег и честолюбия» – писал великий писатель Эрнест Хемингуэй в своем известном романе «Прощай, оружие».</a:t>
            </a:r>
            <a:r>
              <a:rPr lang="ru-RU" dirty="0" smtClean="0"/>
              <a:t/>
            </a:r>
            <a:br>
              <a:rPr lang="ru-RU" dirty="0" smtClean="0"/>
            </a:br>
            <a:r>
              <a:rPr lang="ru-RU" dirty="0" smtClean="0"/>
              <a:t/>
            </a:r>
            <a:br>
              <a:rPr lang="ru-RU" dirty="0" smtClean="0"/>
            </a:br>
            <a:r>
              <a:rPr lang="ru-RU" sz="1200" b="0" i="0" kern="1200" dirty="0" smtClean="0">
                <a:solidFill>
                  <a:schemeClr val="tx1"/>
                </a:solidFill>
                <a:latin typeface="+mn-lt"/>
                <a:ea typeface="+mn-ea"/>
                <a:cs typeface="+mn-cs"/>
              </a:rPr>
              <a:t>Хемингуэй был изрядным любителем вина. Вино являлось неотъемлемой частью его жизни и творчества. Вином насквозь пропитаны страницы практически всех бессмертных произведений писателя. Роман «Праздник, который всегда с тобой» повествует о воспоминаниях Хемингуэя о его жизни в Париже в 1920-х годах с первой женой </a:t>
            </a:r>
            <a:r>
              <a:rPr lang="ru-RU" sz="1200" b="0" i="0" kern="1200" dirty="0" err="1" smtClean="0">
                <a:solidFill>
                  <a:schemeClr val="tx1"/>
                </a:solidFill>
                <a:latin typeface="+mn-lt"/>
                <a:ea typeface="+mn-ea"/>
                <a:cs typeface="+mn-cs"/>
              </a:rPr>
              <a:t>Хэдли</a:t>
            </a:r>
            <a:r>
              <a:rPr lang="ru-RU" sz="1200" b="0" i="0" kern="1200" dirty="0" smtClean="0">
                <a:solidFill>
                  <a:schemeClr val="tx1"/>
                </a:solidFill>
                <a:latin typeface="+mn-lt"/>
                <a:ea typeface="+mn-ea"/>
                <a:cs typeface="+mn-cs"/>
              </a:rPr>
              <a:t>. Для них «пить было также естественно как и есть», но писатель не пишет о конкретном вине, поскольку это было неважно, они были счастливы вместе, а вино вносило атмосферу постоянного праздника - </a:t>
            </a:r>
            <a:r>
              <a:rPr lang="ru-RU" sz="1200" b="0" i="0" kern="1200" dirty="0" err="1" smtClean="0">
                <a:solidFill>
                  <a:schemeClr val="tx1"/>
                </a:solidFill>
                <a:latin typeface="+mn-lt"/>
                <a:ea typeface="+mn-ea"/>
                <a:cs typeface="+mn-cs"/>
              </a:rPr>
              <a:t>праздника</a:t>
            </a:r>
            <a:r>
              <a:rPr lang="ru-RU" sz="1200" b="0" i="0" kern="1200" dirty="0" smtClean="0">
                <a:solidFill>
                  <a:schemeClr val="tx1"/>
                </a:solidFill>
                <a:latin typeface="+mn-lt"/>
                <a:ea typeface="+mn-ea"/>
                <a:cs typeface="+mn-cs"/>
              </a:rPr>
              <a:t> мысли, жизни, любви…</a:t>
            </a:r>
            <a:r>
              <a:rPr lang="ru-RU" dirty="0" smtClean="0"/>
              <a:t/>
            </a:r>
            <a:br>
              <a:rPr lang="ru-RU" dirty="0" smtClean="0"/>
            </a:br>
            <a:r>
              <a:rPr lang="ru-RU" dirty="0" smtClean="0"/>
              <a:t/>
            </a:r>
            <a:br>
              <a:rPr lang="ru-RU" dirty="0" smtClean="0"/>
            </a:br>
            <a:r>
              <a:rPr lang="ru-RU" sz="1200" b="0" i="0" kern="1200" dirty="0" smtClean="0">
                <a:solidFill>
                  <a:schemeClr val="tx1"/>
                </a:solidFill>
                <a:latin typeface="+mn-lt"/>
                <a:ea typeface="+mn-ea"/>
                <a:cs typeface="+mn-cs"/>
              </a:rPr>
              <a:t>В те молодые годы Хемингуэй не был богатым и знаменитым, но всегда находил деньги на вино, время на любовь и силу философской мысли на творчество, что в совокупности рождало бессмертные литературные произведения. Тем не менее исторические сведения о жизни Эрнеста Хемингуэя говорят о том, что главным фаворитом писателя было вино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особенно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де </a:t>
            </a:r>
            <a:r>
              <a:rPr lang="ru-RU" sz="1200" b="0" i="0" kern="1200" dirty="0" err="1" smtClean="0">
                <a:solidFill>
                  <a:schemeClr val="tx1"/>
                </a:solidFill>
                <a:latin typeface="+mn-lt"/>
                <a:ea typeface="+mn-ea"/>
                <a:cs typeface="+mn-cs"/>
              </a:rPr>
              <a:t>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Писатель жил в </a:t>
            </a:r>
            <a:r>
              <a:rPr lang="ru-RU" sz="1200" b="0" i="0" kern="1200" dirty="0" err="1" smtClean="0">
                <a:solidFill>
                  <a:schemeClr val="tx1"/>
                </a:solidFill>
                <a:latin typeface="+mn-lt"/>
                <a:ea typeface="+mn-ea"/>
                <a:cs typeface="+mn-cs"/>
              </a:rPr>
              <a:t>Венето</a:t>
            </a:r>
            <a:r>
              <a:rPr lang="ru-RU" sz="1200" b="0" i="0" kern="1200" dirty="0" smtClean="0">
                <a:solidFill>
                  <a:schemeClr val="tx1"/>
                </a:solidFill>
                <a:latin typeface="+mn-lt"/>
                <a:ea typeface="+mn-ea"/>
                <a:cs typeface="+mn-cs"/>
              </a:rPr>
              <a:t>, на родине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в 1949 году, и говорят, что он писал каждый день по 22 часа в компании именно бутылки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А в книге «За рекой, в тени деревьев» он описывает вино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как «сухое красное вино, душевное, как дом брата».</a:t>
            </a:r>
          </a:p>
          <a:p>
            <a:endParaRPr lang="ru-RU" dirty="0" smtClean="0"/>
          </a:p>
          <a:p>
            <a:endParaRPr lang="ru-RU" dirty="0" smtClean="0"/>
          </a:p>
          <a:p>
            <a:r>
              <a:rPr lang="ru-RU" sz="1200" b="0" i="0" kern="1200" dirty="0" smtClean="0">
                <a:solidFill>
                  <a:schemeClr val="tx1"/>
                </a:solidFill>
                <a:latin typeface="+mn-lt"/>
                <a:ea typeface="+mn-ea"/>
                <a:cs typeface="+mn-cs"/>
              </a:rPr>
              <a:t>Если смотреть на сапожок Италии на карте, то, помимо столицы Рима, взгляд невольно останавливается на самых известных городах. Один из них, конечно, Венеция (на северо-востоке наверху – у «голенища»).</a:t>
            </a:r>
            <a:r>
              <a:rPr lang="ru-RU" dirty="0" smtClean="0"/>
              <a:t/>
            </a:r>
            <a:br>
              <a:rPr lang="ru-RU" dirty="0" smtClean="0"/>
            </a:br>
            <a:endParaRPr lang="ru-RU"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Но Венеция – это ещё и столица области </a:t>
            </a:r>
            <a:r>
              <a:rPr lang="ru-RU" sz="1200" b="0" i="0" kern="1200" dirty="0" err="1" smtClean="0">
                <a:solidFill>
                  <a:schemeClr val="tx1"/>
                </a:solidFill>
                <a:latin typeface="+mn-lt"/>
                <a:ea typeface="+mn-ea"/>
                <a:cs typeface="+mn-cs"/>
              </a:rPr>
              <a:t>Венето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Veneto</a:t>
            </a:r>
            <a:r>
              <a:rPr lang="ru-RU" sz="1200" b="0" i="0" kern="1200" dirty="0" smtClean="0">
                <a:solidFill>
                  <a:schemeClr val="tx1"/>
                </a:solidFill>
                <a:latin typeface="+mn-lt"/>
                <a:ea typeface="+mn-ea"/>
                <a:cs typeface="+mn-cs"/>
              </a:rPr>
              <a:t>). Она включает шесть провинций с населением и столичный город – в общей сложности около пяти миллионов человек. Теперь возьмем лупу и посмотрим на область Верона. Она от Венеции в 100 километрах. Именно там определил Шекспир жить и умереть своим Ромео и Джульетте.</a:t>
            </a:r>
            <a:r>
              <a:rPr lang="ru-RU" dirty="0" smtClean="0"/>
              <a:t/>
            </a:r>
            <a:br>
              <a:rPr lang="ru-RU" dirty="0" smtClean="0"/>
            </a:br>
            <a:endParaRPr lang="ru-RU"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А если увеличить карту и посмотреть чуть выше на север, то можно увидеть и территорию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 родину одноименного вина.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состоит из нескольких долин и, соответственно, </a:t>
            </a:r>
            <a:r>
              <a:rPr lang="ru-RU" sz="1200" b="0" i="0" kern="1200" dirty="0" err="1" smtClean="0">
                <a:solidFill>
                  <a:schemeClr val="tx1"/>
                </a:solidFill>
                <a:latin typeface="+mn-lt"/>
                <a:ea typeface="+mn-ea"/>
                <a:cs typeface="+mn-cs"/>
              </a:rPr>
              <a:t>терруаров</a:t>
            </a:r>
            <a:r>
              <a:rPr lang="ru-RU" sz="1200" b="0" i="0" kern="1200" dirty="0" smtClean="0">
                <a:solidFill>
                  <a:schemeClr val="tx1"/>
                </a:solidFill>
                <a:latin typeface="+mn-lt"/>
                <a:ea typeface="+mn-ea"/>
                <a:cs typeface="+mn-cs"/>
              </a:rPr>
              <a:t>. Вся территория ограничена холмами и рекой </a:t>
            </a:r>
            <a:r>
              <a:rPr lang="ru-RU" sz="1200" b="0" i="0" kern="1200" dirty="0" err="1" smtClean="0">
                <a:solidFill>
                  <a:schemeClr val="tx1"/>
                </a:solidFill>
                <a:latin typeface="+mn-lt"/>
                <a:ea typeface="+mn-ea"/>
                <a:cs typeface="+mn-cs"/>
              </a:rPr>
              <a:t>Адидже</a:t>
            </a:r>
            <a:r>
              <a:rPr lang="ru-RU" sz="1200" b="0" i="0" kern="1200" dirty="0" smtClean="0">
                <a:solidFill>
                  <a:schemeClr val="tx1"/>
                </a:solidFill>
                <a:latin typeface="+mn-lt"/>
                <a:ea typeface="+mn-ea"/>
                <a:cs typeface="+mn-cs"/>
              </a:rPr>
              <a:t>. В непосредственной близости находится самое большое в стране озеро Гарда. Пейзажи просто волшебные. Местный климат идеален для комфортной жизни, развития сельского хозяйства и, разумеется, виноделия. Почвы разнообразны по микробиологическому составу, плодородны, и произрастающий здесь виноград имеет насыщенный яркий вкус.</a:t>
            </a:r>
            <a:r>
              <a:rPr lang="ru-RU" dirty="0" smtClean="0"/>
              <a:t/>
            </a:r>
            <a:br>
              <a:rPr lang="ru-RU" dirty="0" smtClean="0"/>
            </a:br>
            <a:endParaRPr lang="ru-RU" sz="1200" b="0" i="0" u="none" strike="noStrike"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У </a:t>
            </a:r>
            <a:r>
              <a:rPr lang="ru-RU" sz="1200" b="0" i="0" kern="1200" dirty="0" err="1" smtClean="0">
                <a:solidFill>
                  <a:schemeClr val="tx1"/>
                </a:solidFill>
                <a:latin typeface="+mn-lt"/>
                <a:ea typeface="+mn-ea"/>
                <a:cs typeface="+mn-cs"/>
              </a:rPr>
              <a:t>Вальполичеллы</a:t>
            </a:r>
            <a:r>
              <a:rPr lang="ru-RU" sz="1200" b="0" i="0" kern="1200" dirty="0" smtClean="0">
                <a:solidFill>
                  <a:schemeClr val="tx1"/>
                </a:solidFill>
                <a:latin typeface="+mn-lt"/>
                <a:ea typeface="+mn-ea"/>
                <a:cs typeface="+mn-cs"/>
              </a:rPr>
              <a:t> богатая история, первые следы присутствия человека относятся ко временам палеолита. Виноделие здесь было известно еще в VII в. до н. э. при цивилизации этрусков. Затем их сменили римляне, и территория стала римской провинцией. В Римской империи, как известно, разговаривали на латыни. Словосочетание </a:t>
            </a:r>
            <a:r>
              <a:rPr lang="ru-RU" sz="1200" b="0" i="0" kern="1200" dirty="0" err="1" smtClean="0">
                <a:solidFill>
                  <a:schemeClr val="tx1"/>
                </a:solidFill>
                <a:latin typeface="+mn-lt"/>
                <a:ea typeface="+mn-ea"/>
                <a:cs typeface="+mn-cs"/>
              </a:rPr>
              <a:t>Vallis</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Polys</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Cellae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валис</a:t>
            </a:r>
            <a:r>
              <a:rPr lang="ru-RU" sz="1200" b="0" i="0" kern="1200" dirty="0" smtClean="0">
                <a:solidFill>
                  <a:schemeClr val="tx1"/>
                </a:solidFill>
                <a:latin typeface="+mn-lt"/>
                <a:ea typeface="+mn-ea"/>
                <a:cs typeface="+mn-cs"/>
              </a:rPr>
              <a:t> полис </a:t>
            </a:r>
            <a:r>
              <a:rPr lang="ru-RU" sz="1200" b="0" i="0" kern="1200" dirty="0" err="1" smtClean="0">
                <a:solidFill>
                  <a:schemeClr val="tx1"/>
                </a:solidFill>
                <a:latin typeface="+mn-lt"/>
                <a:ea typeface="+mn-ea"/>
                <a:cs typeface="+mn-cs"/>
              </a:rPr>
              <a:t>челле</a:t>
            </a:r>
            <a:r>
              <a:rPr lang="ru-RU" sz="1200" b="0" i="0" kern="1200" dirty="0" smtClean="0">
                <a:solidFill>
                  <a:schemeClr val="tx1"/>
                </a:solidFill>
                <a:latin typeface="+mn-lt"/>
                <a:ea typeface="+mn-ea"/>
                <a:cs typeface="+mn-cs"/>
              </a:rPr>
              <a:t>») – латинское. Оно переводится как «долина множества погребов» (хоть слово «полис» и позаимствовано с греческого). Погребов, разумеется, винных. По всей видимости, так называли местность в народе, и это наименование пережило века, сохранилось в наши дни. Впрочем, это лишь один из вариантов происхождения названия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есть и другие версии, но про множество погребов, пожалуй, самая популярная. </a:t>
            </a:r>
          </a:p>
          <a:p>
            <a:endParaRPr lang="ru-RU" sz="1200" b="0"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Полвека </a:t>
            </a:r>
            <a:r>
              <a:rPr lang="ru-RU" sz="1200" b="1" i="0" kern="1200" dirty="0" err="1" smtClean="0">
                <a:solidFill>
                  <a:schemeClr val="tx1"/>
                </a:solidFill>
                <a:latin typeface="+mn-lt"/>
                <a:ea typeface="+mn-ea"/>
                <a:cs typeface="+mn-cs"/>
              </a:rPr>
              <a:t>Вальполичеллы</a:t>
            </a:r>
            <a:r>
              <a:rPr lang="ru-RU" sz="1200" b="1"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До середины XX века местные вина не были ориентированы на экспорт – производители не помышляли о мировой популярности: делали алкоголь, что называется, для себя. Ведь даже тысяча погребов для любителей хорошего вина по всему миру, согласитесь, не так уж и много. Всё изменилось, когда в Италии начался экономический бум, названный спустя годы чудом. Он пришелся на 60–70-е годы и коснулся всех отраслей, в том числе виноделия.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получила статус DOC – название с контролируемым и гарантированным происхождением. Требования к сырью и процессу производства усложнились и стандартизировались, ну а мы – потребители – теперь можем рассчитывать на гарантированно качественное вино из </a:t>
            </a:r>
            <a:r>
              <a:rPr lang="ru-RU" sz="1200" b="0" i="0" kern="1200" dirty="0" err="1" smtClean="0">
                <a:solidFill>
                  <a:schemeClr val="tx1"/>
                </a:solidFill>
                <a:latin typeface="+mn-lt"/>
                <a:ea typeface="+mn-ea"/>
                <a:cs typeface="+mn-cs"/>
              </a:rPr>
              <a:t>Вальполичеллы</a:t>
            </a:r>
            <a:r>
              <a:rPr lang="ru-RU" sz="1200" b="0" i="0" kern="1200" dirty="0" smtClean="0">
                <a:solidFill>
                  <a:schemeClr val="tx1"/>
                </a:solidFill>
                <a:latin typeface="+mn-lt"/>
                <a:ea typeface="+mn-ea"/>
                <a:cs typeface="+mn-cs"/>
              </a:rPr>
              <a:t>. Территория разделена в соответствии с производственной спецификацией на области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Valpantena</a:t>
            </a:r>
            <a:r>
              <a:rPr lang="ru-RU" sz="1200" b="0" i="0" kern="1200" dirty="0" smtClean="0">
                <a:solidFill>
                  <a:schemeClr val="tx1"/>
                </a:solidFill>
                <a:latin typeface="+mn-lt"/>
                <a:ea typeface="+mn-ea"/>
                <a:cs typeface="+mn-cs"/>
              </a:rPr>
              <a:t>. Каждая рождает великолепные лозы! </a:t>
            </a:r>
          </a:p>
          <a:p>
            <a:endParaRPr lang="ru-RU" sz="1200" b="0" i="0" kern="1200" dirty="0" smtClean="0">
              <a:solidFill>
                <a:schemeClr val="tx1"/>
              </a:solidFill>
              <a:latin typeface="+mn-lt"/>
              <a:ea typeface="+mn-ea"/>
              <a:cs typeface="+mn-cs"/>
            </a:endParaRPr>
          </a:p>
          <a:p>
            <a:r>
              <a:rPr lang="ru-RU" sz="1200" b="1" i="0" kern="1200" dirty="0" smtClean="0">
                <a:solidFill>
                  <a:schemeClr val="tx1"/>
                </a:solidFill>
                <a:latin typeface="+mn-lt"/>
                <a:ea typeface="+mn-ea"/>
                <a:cs typeface="+mn-cs"/>
              </a:rPr>
              <a:t>Три кита </a:t>
            </a:r>
            <a:r>
              <a:rPr lang="ru-RU" sz="1200" b="1" i="0" kern="1200" dirty="0" err="1" smtClean="0">
                <a:solidFill>
                  <a:schemeClr val="tx1"/>
                </a:solidFill>
                <a:latin typeface="+mn-lt"/>
                <a:ea typeface="+mn-ea"/>
                <a:cs typeface="+mn-cs"/>
              </a:rPr>
              <a:t>Вальполичеллы</a:t>
            </a:r>
            <a:r>
              <a:rPr lang="ru-RU" sz="1200" b="1"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Вина из </a:t>
            </a:r>
            <a:r>
              <a:rPr lang="ru-RU" sz="1200" b="0" i="0" kern="1200" dirty="0" err="1" smtClean="0">
                <a:solidFill>
                  <a:schemeClr val="tx1"/>
                </a:solidFill>
                <a:latin typeface="+mn-lt"/>
                <a:ea typeface="+mn-ea"/>
                <a:cs typeface="+mn-cs"/>
              </a:rPr>
              <a:t>Вальполичеллы</a:t>
            </a:r>
            <a:r>
              <a:rPr lang="ru-RU" sz="1200" b="0" i="0" kern="1200" dirty="0" smtClean="0">
                <a:solidFill>
                  <a:schemeClr val="tx1"/>
                </a:solidFill>
                <a:latin typeface="+mn-lt"/>
                <a:ea typeface="+mn-ea"/>
                <a:cs typeface="+mn-cs"/>
              </a:rPr>
              <a:t> – всегда купажи, а значит аромат и вкус у них сложный, комплексный, насыщенный. Но в любом таком вине должны обязательно присутствовать (причем в очень большой доле, в некоторых случаях до 95 %) три сорта винограда: Корвина; </a:t>
            </a:r>
            <a:r>
              <a:rPr lang="ru-RU" sz="1200" b="0" i="0" kern="1200" dirty="0" err="1" smtClean="0">
                <a:solidFill>
                  <a:schemeClr val="tx1"/>
                </a:solidFill>
                <a:latin typeface="+mn-lt"/>
                <a:ea typeface="+mn-ea"/>
                <a:cs typeface="+mn-cs"/>
              </a:rPr>
              <a:t>Корвиноне</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Рондинелла</a:t>
            </a:r>
            <a:r>
              <a:rPr lang="ru-RU" sz="1200" b="0" i="0" kern="1200" dirty="0" smtClean="0">
                <a:solidFill>
                  <a:schemeClr val="tx1"/>
                </a:solidFill>
                <a:latin typeface="+mn-lt"/>
                <a:ea typeface="+mn-ea"/>
                <a:cs typeface="+mn-cs"/>
              </a:rPr>
              <a:t>. Первые два имеют корень «</a:t>
            </a:r>
            <a:r>
              <a:rPr lang="ru-RU" sz="1200" b="0" i="0" kern="1200" dirty="0" err="1" smtClean="0">
                <a:solidFill>
                  <a:schemeClr val="tx1"/>
                </a:solidFill>
                <a:latin typeface="+mn-lt"/>
                <a:ea typeface="+mn-ea"/>
                <a:cs typeface="+mn-cs"/>
              </a:rPr>
              <a:t>корво</a:t>
            </a:r>
            <a:r>
              <a:rPr lang="ru-RU" sz="1200" b="0" i="0" kern="1200" dirty="0" smtClean="0">
                <a:solidFill>
                  <a:schemeClr val="tx1"/>
                </a:solidFill>
                <a:latin typeface="+mn-lt"/>
                <a:ea typeface="+mn-ea"/>
                <a:cs typeface="+mn-cs"/>
              </a:rPr>
              <a:t> (по-итальянски «ворона»): они темные и отдают своим винам насыщенный цвет – настолько глубокий, что, когда всматриваешься в бокал с напитком, то невольно вспоминаешь оперенье черной птицы. Третий – тоже, кстати, темный – отвечает больше за вкус, он придает </a:t>
            </a:r>
            <a:r>
              <a:rPr lang="ru-RU" sz="1200" b="0" i="0" kern="1200" dirty="0" err="1" smtClean="0">
                <a:solidFill>
                  <a:schemeClr val="tx1"/>
                </a:solidFill>
                <a:latin typeface="+mn-lt"/>
                <a:ea typeface="+mn-ea"/>
                <a:cs typeface="+mn-cs"/>
              </a:rPr>
              <a:t>Вальполичелле</a:t>
            </a:r>
            <a:r>
              <a:rPr lang="ru-RU" sz="1200" b="0" i="0" kern="1200" dirty="0" smtClean="0">
                <a:solidFill>
                  <a:schemeClr val="tx1"/>
                </a:solidFill>
                <a:latin typeface="+mn-lt"/>
                <a:ea typeface="+mn-ea"/>
                <a:cs typeface="+mn-cs"/>
              </a:rPr>
              <a:t> специфические оттенки специй, по которым всегда можно узнать эти вина.</a:t>
            </a:r>
            <a:r>
              <a:rPr lang="ru-RU" dirty="0" smtClean="0"/>
              <a:t/>
            </a:r>
            <a:br>
              <a:rPr lang="ru-RU" dirty="0" smtClean="0"/>
            </a:br>
            <a:endParaRPr lang="ru-RU" sz="1200" b="0" i="0" u="none" strike="noStrike" kern="1200" dirty="0" smtClean="0">
              <a:solidFill>
                <a:schemeClr val="tx1"/>
              </a:solidFill>
              <a:latin typeface="+mn-lt"/>
              <a:ea typeface="+mn-ea"/>
              <a:cs typeface="+mn-cs"/>
            </a:endParaRPr>
          </a:p>
          <a:p>
            <a:endParaRPr lang="ru-RU" sz="1200" b="0" i="0" u="none" strike="noStrike"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 винодельческая зона итальянской провинции Верона, на востоке от озера Гарда. Этот холмистый регион известен добычей мрамора и производством вина. Вина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являются названием, контролируемым по происхождению, и в итальянском рейтинге идут сразу за знаменитым Кьянти</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i="0" kern="1200" dirty="0" smtClean="0">
              <a:solidFill>
                <a:schemeClr val="tx1"/>
              </a:solidFill>
              <a:latin typeface="+mn-lt"/>
              <a:ea typeface="+mn-ea"/>
              <a:cs typeface="+mn-cs"/>
            </a:endParaRPr>
          </a:p>
          <a:p>
            <a:pPr fontAlgn="base"/>
            <a:r>
              <a:rPr lang="ru-RU" sz="1200" b="1" i="0" kern="1200" dirty="0" smtClean="0">
                <a:solidFill>
                  <a:schemeClr val="tx1"/>
                </a:solidFill>
                <a:latin typeface="+mn-lt"/>
                <a:ea typeface="+mn-ea"/>
                <a:cs typeface="+mn-cs"/>
              </a:rPr>
              <a:t>Краткая характеристика</a:t>
            </a:r>
          </a:p>
          <a:p>
            <a:pPr fontAlgn="base"/>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 общее название для вин региона. Внутри этой категории они дополнительно делятся на виды. Красные обычно производятся из сортов </a:t>
            </a:r>
            <a:r>
              <a:rPr lang="ru-RU" sz="1200" b="0" i="0" kern="1200" dirty="0" err="1" smtClean="0">
                <a:solidFill>
                  <a:schemeClr val="tx1"/>
                </a:solidFill>
                <a:latin typeface="+mn-lt"/>
                <a:ea typeface="+mn-ea"/>
                <a:cs typeface="+mn-cs"/>
              </a:rPr>
              <a:t>Corvina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Veronese</a:t>
            </a:r>
            <a:r>
              <a:rPr lang="ru-RU" sz="1200" b="0" i="0" kern="1200" dirty="0" smtClean="0">
                <a:solidFill>
                  <a:schemeClr val="tx1"/>
                </a:solidFill>
                <a:latin typeface="+mn-lt"/>
                <a:ea typeface="+mn-ea"/>
                <a:cs typeface="+mn-cs"/>
              </a:rPr>
              <a:t> (Корвина), </a:t>
            </a:r>
            <a:r>
              <a:rPr lang="ru-RU" sz="1200" b="0" i="0" kern="1200" dirty="0" err="1" smtClean="0">
                <a:solidFill>
                  <a:schemeClr val="tx1"/>
                </a:solidFill>
                <a:latin typeface="+mn-lt"/>
                <a:ea typeface="+mn-ea"/>
                <a:cs typeface="+mn-cs"/>
              </a:rPr>
              <a:t>Rondinella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Рондинелла</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Molinara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Молинара</a:t>
            </a:r>
            <a:r>
              <a:rPr lang="ru-RU" sz="1200" b="0" i="0" kern="1200" dirty="0" smtClean="0">
                <a:solidFill>
                  <a:schemeClr val="tx1"/>
                </a:solidFill>
                <a:latin typeface="+mn-lt"/>
                <a:ea typeface="+mn-ea"/>
                <a:cs typeface="+mn-cs"/>
              </a:rPr>
              <a:t>). Например, сладкое вино </a:t>
            </a:r>
            <a:r>
              <a:rPr lang="ru-RU" sz="1200" b="0" i="0" kern="1200" dirty="0" err="1" smtClean="0">
                <a:solidFill>
                  <a:schemeClr val="tx1"/>
                </a:solidFill>
                <a:latin typeface="+mn-lt"/>
                <a:ea typeface="+mn-ea"/>
                <a:cs typeface="+mn-cs"/>
              </a:rPr>
              <a:t>Recioto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Речото</a:t>
            </a:r>
            <a:r>
              <a:rPr lang="ru-RU" sz="1200" b="0" i="0" kern="1200" dirty="0" smtClean="0">
                <a:solidFill>
                  <a:schemeClr val="tx1"/>
                </a:solidFill>
                <a:latin typeface="+mn-lt"/>
                <a:ea typeface="+mn-ea"/>
                <a:cs typeface="+mn-cs"/>
              </a:rPr>
              <a:t>) и крепкое </a:t>
            </a:r>
            <a:r>
              <a:rPr lang="ru-RU" sz="1200" b="0" i="0" kern="1200" dirty="0" err="1" smtClean="0">
                <a:solidFill>
                  <a:schemeClr val="tx1"/>
                </a:solidFill>
                <a:latin typeface="+mn-lt"/>
                <a:ea typeface="+mn-ea"/>
                <a:cs typeface="+mn-cs"/>
              </a:rPr>
              <a:t>Amarone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изготавливают из </a:t>
            </a:r>
            <a:r>
              <a:rPr lang="ru-RU" sz="1200" b="0" i="0" kern="1200" dirty="0" err="1" smtClean="0">
                <a:solidFill>
                  <a:schemeClr val="tx1"/>
                </a:solidFill>
                <a:latin typeface="+mn-lt"/>
                <a:ea typeface="+mn-ea"/>
                <a:cs typeface="+mn-cs"/>
              </a:rPr>
              <a:t>заизюмленного</a:t>
            </a:r>
            <a:r>
              <a:rPr lang="ru-RU" sz="1200" b="0" i="0" kern="1200" dirty="0" smtClean="0">
                <a:solidFill>
                  <a:schemeClr val="tx1"/>
                </a:solidFill>
                <a:latin typeface="+mn-lt"/>
                <a:ea typeface="+mn-ea"/>
                <a:cs typeface="+mn-cs"/>
              </a:rPr>
              <a:t> винограда, а большинство базовых вин производят в стиле </a:t>
            </a:r>
            <a:r>
              <a:rPr lang="ru-RU" sz="1200" b="0" i="0" kern="1200" dirty="0" err="1" smtClean="0">
                <a:solidFill>
                  <a:schemeClr val="tx1"/>
                </a:solidFill>
                <a:latin typeface="+mn-lt"/>
                <a:ea typeface="+mn-ea"/>
                <a:cs typeface="+mn-cs"/>
              </a:rPr>
              <a:t>novello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новелло</a:t>
            </a:r>
            <a:r>
              <a:rPr lang="ru-RU" sz="1200" b="0" i="0" kern="1200" dirty="0" smtClean="0">
                <a:solidFill>
                  <a:schemeClr val="tx1"/>
                </a:solidFill>
                <a:latin typeface="+mn-lt"/>
                <a:ea typeface="+mn-ea"/>
                <a:cs typeface="+mn-cs"/>
              </a:rPr>
              <a:t>) – аналога французского </a:t>
            </a:r>
            <a:r>
              <a:rPr lang="ru-RU" sz="1200" b="0" i="0" kern="1200" dirty="0" err="1" smtClean="0">
                <a:solidFill>
                  <a:schemeClr val="tx1"/>
                </a:solidFill>
                <a:latin typeface="+mn-lt"/>
                <a:ea typeface="+mn-ea"/>
                <a:cs typeface="+mn-cs"/>
              </a:rPr>
              <a:t>божоле</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нуво</a:t>
            </a:r>
            <a:r>
              <a:rPr lang="ru-RU" sz="1200" b="0" i="0" kern="1200" dirty="0" smtClean="0">
                <a:solidFill>
                  <a:schemeClr val="tx1"/>
                </a:solidFill>
                <a:latin typeface="+mn-lt"/>
                <a:ea typeface="+mn-ea"/>
                <a:cs typeface="+mn-cs"/>
              </a:rPr>
              <a:t>, который </a:t>
            </a:r>
            <a:r>
              <a:rPr lang="ru-RU" sz="1200" b="0" i="0" kern="1200" dirty="0" err="1" smtClean="0">
                <a:solidFill>
                  <a:schemeClr val="tx1"/>
                </a:solidFill>
                <a:latin typeface="+mn-lt"/>
                <a:ea typeface="+mn-ea"/>
                <a:cs typeface="+mn-cs"/>
              </a:rPr>
              <a:t>бутилируют</a:t>
            </a:r>
            <a:r>
              <a:rPr lang="ru-RU" sz="1200" b="0" i="0" kern="1200" dirty="0" smtClean="0">
                <a:solidFill>
                  <a:schemeClr val="tx1"/>
                </a:solidFill>
                <a:latin typeface="+mn-lt"/>
                <a:ea typeface="+mn-ea"/>
                <a:cs typeface="+mn-cs"/>
              </a:rPr>
              <a:t> уже через несколько недель после сбора урожая, такие напитки славятся парфюмерными нотками.</a:t>
            </a:r>
          </a:p>
          <a:p>
            <a:pPr fontAlgn="base"/>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классико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получают из ягод, выращенных в исторической зоне (на территории, входившей в состав региона до 1968 года), а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superiore</a:t>
            </a:r>
            <a:r>
              <a:rPr lang="ru-RU" sz="1200" b="0" i="0" kern="1200" dirty="0" smtClean="0">
                <a:solidFill>
                  <a:schemeClr val="tx1"/>
                </a:solidFill>
                <a:latin typeface="+mn-lt"/>
                <a:ea typeface="+mn-ea"/>
                <a:cs typeface="+mn-cs"/>
              </a:rPr>
              <a:t>) имеет крепость 12% и выдержку не менее года.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рипассо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ripasso</a:t>
            </a:r>
            <a:r>
              <a:rPr lang="ru-RU" sz="1200" b="0" i="0" kern="1200" dirty="0" smtClean="0">
                <a:solidFill>
                  <a:schemeClr val="tx1"/>
                </a:solidFill>
                <a:latin typeface="+mn-lt"/>
                <a:ea typeface="+mn-ea"/>
                <a:cs typeface="+mn-cs"/>
              </a:rPr>
              <a:t>) – подвид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это вино изготавливают из жмыха </a:t>
            </a:r>
            <a:r>
              <a:rPr lang="ru-RU" sz="1200" b="0" i="0" kern="1200" dirty="0" err="1" smtClean="0">
                <a:solidFill>
                  <a:schemeClr val="tx1"/>
                </a:solidFill>
                <a:latin typeface="+mn-lt"/>
                <a:ea typeface="+mn-ea"/>
                <a:cs typeface="+mn-cs"/>
              </a:rPr>
              <a:t>заизюмленного</a:t>
            </a:r>
            <a:r>
              <a:rPr lang="ru-RU" sz="1200" b="0" i="0" kern="1200" dirty="0" smtClean="0">
                <a:solidFill>
                  <a:schemeClr val="tx1"/>
                </a:solidFill>
                <a:latin typeface="+mn-lt"/>
                <a:ea typeface="+mn-ea"/>
                <a:cs typeface="+mn-cs"/>
              </a:rPr>
              <a:t> винограда, оставшегося после производства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или </a:t>
            </a:r>
            <a:r>
              <a:rPr lang="ru-RU" sz="1200" b="0" i="0" kern="1200" dirty="0" err="1" smtClean="0">
                <a:solidFill>
                  <a:schemeClr val="tx1"/>
                </a:solidFill>
                <a:latin typeface="+mn-lt"/>
                <a:ea typeface="+mn-ea"/>
                <a:cs typeface="+mn-cs"/>
              </a:rPr>
              <a:t>речото</a:t>
            </a:r>
            <a:r>
              <a:rPr lang="ru-RU" sz="1200" b="0" i="0" kern="1200" dirty="0" smtClean="0">
                <a:solidFill>
                  <a:schemeClr val="tx1"/>
                </a:solidFill>
                <a:latin typeface="+mn-lt"/>
                <a:ea typeface="+mn-ea"/>
                <a:cs typeface="+mn-cs"/>
              </a:rPr>
              <a:t>.</a:t>
            </a:r>
          </a:p>
          <a:p>
            <a:pPr fontAlgn="base"/>
            <a:r>
              <a:rPr lang="ru-RU" sz="1200" b="0" i="0" kern="1200" dirty="0" smtClean="0">
                <a:solidFill>
                  <a:schemeClr val="tx1"/>
                </a:solidFill>
                <a:latin typeface="+mn-lt"/>
                <a:ea typeface="+mn-ea"/>
                <a:cs typeface="+mn-cs"/>
              </a:rPr>
              <a:t>Среди известных марок региона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Allegrini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Stefano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Accordini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Masi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Collina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dei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Cilliegi</a:t>
            </a:r>
            <a:r>
              <a:rPr lang="ru-RU" sz="1200" b="0" i="0" kern="1200" dirty="0" smtClean="0">
                <a:solidFill>
                  <a:schemeClr val="tx1"/>
                </a:solidFill>
                <a:latin typeface="+mn-lt"/>
                <a:ea typeface="+mn-ea"/>
                <a:cs typeface="+mn-cs"/>
              </a:rPr>
              <a:t> и другие.</a:t>
            </a:r>
          </a:p>
          <a:p>
            <a:pPr fontAlgn="base"/>
            <a:r>
              <a:rPr lang="ru-RU" sz="1200" b="1" i="0" kern="1200" dirty="0" smtClean="0">
                <a:solidFill>
                  <a:schemeClr val="tx1"/>
                </a:solidFill>
                <a:latin typeface="+mn-lt"/>
                <a:ea typeface="+mn-ea"/>
                <a:cs typeface="+mn-cs"/>
              </a:rPr>
              <a:t>Историческая справка</a:t>
            </a:r>
          </a:p>
          <a:p>
            <a:pPr fontAlgn="base"/>
            <a:r>
              <a:rPr lang="ru-RU" sz="1200" b="0" i="0" kern="1200" dirty="0" smtClean="0">
                <a:solidFill>
                  <a:schemeClr val="tx1"/>
                </a:solidFill>
                <a:latin typeface="+mn-lt"/>
                <a:ea typeface="+mn-ea"/>
                <a:cs typeface="+mn-cs"/>
              </a:rPr>
              <a:t>Судя по археологическим и историческим свидетельствам, виноделие в регионе зародилось как минимум во времена Древней Греции, а возможно, и раньше. Это косвенно подтверждается тем фактом, что технология изготовления вина из </a:t>
            </a:r>
            <a:r>
              <a:rPr lang="ru-RU" sz="1200" b="0" i="0" kern="1200" dirty="0" err="1" smtClean="0">
                <a:solidFill>
                  <a:schemeClr val="tx1"/>
                </a:solidFill>
                <a:latin typeface="+mn-lt"/>
                <a:ea typeface="+mn-ea"/>
                <a:cs typeface="+mn-cs"/>
              </a:rPr>
              <a:t>заизюмленного</a:t>
            </a:r>
            <a:r>
              <a:rPr lang="ru-RU" sz="1200" b="0" i="0" kern="1200" dirty="0" smtClean="0">
                <a:solidFill>
                  <a:schemeClr val="tx1"/>
                </a:solidFill>
                <a:latin typeface="+mn-lt"/>
                <a:ea typeface="+mn-ea"/>
                <a:cs typeface="+mn-cs"/>
              </a:rPr>
              <a:t> винограда до сих пор называется «греческой». Первые письменные свидетельства существования местного вина относятся к VI веку н.э., а уже в VIII веке Венецианская Республика стала важным торговым портом, соединяющим Византийскую Империю с Европой. В купеческих книгах указано, что одним из предметов экспорта было местное вино, изготовленное в провинции Верона.</a:t>
            </a:r>
          </a:p>
          <a:p>
            <a:pPr fontAlgn="base"/>
            <a:endParaRPr lang="ru-RU" dirty="0" smtClean="0"/>
          </a:p>
          <a:p>
            <a:pPr fontAlgn="base"/>
            <a:r>
              <a:rPr lang="ru-RU" dirty="0" smtClean="0"/>
              <a:t>Термин «</a:t>
            </a:r>
            <a:r>
              <a:rPr lang="ru-RU" dirty="0" err="1" smtClean="0"/>
              <a:t>Valpolicella</a:t>
            </a:r>
            <a:r>
              <a:rPr lang="ru-RU" dirty="0" smtClean="0"/>
              <a:t>» впервые появился в хрониках XII века и обозначал две объединенные провинции, которые до того сосуществовали независимо друг от друга. Этимология слова до конца не ясна, но, возможно, оно происходит от латинского и греческого слов, обозначающих «долина» и «погреб» соответственно. «Долина погребов», называемая также «жемчужиной Вероны».</a:t>
            </a:r>
          </a:p>
          <a:p>
            <a:pPr fontAlgn="base"/>
            <a:endParaRPr lang="ru-RU" sz="1200" b="0" i="0" kern="1200" dirty="0" smtClean="0">
              <a:solidFill>
                <a:schemeClr val="tx1"/>
              </a:solidFill>
              <a:latin typeface="+mn-lt"/>
              <a:ea typeface="+mn-ea"/>
              <a:cs typeface="+mn-cs"/>
            </a:endParaRPr>
          </a:p>
          <a:p>
            <a:pPr fontAlgn="base"/>
            <a:r>
              <a:rPr lang="ru-RU" sz="1200" b="0" i="0" kern="1200" dirty="0" smtClean="0">
                <a:solidFill>
                  <a:schemeClr val="tx1"/>
                </a:solidFill>
                <a:latin typeface="+mn-lt"/>
                <a:ea typeface="+mn-ea"/>
                <a:cs typeface="+mn-cs"/>
              </a:rPr>
              <a:t>В XV-XVI веках из-за войн с Османской Империей импорт греческих вин был ограничен, поэтому венецианцам пришлось сконцентрироваться на совершенствовании собственных технологий. В XIX веке на итальянское виноделие как из рога изобилия посыпались несчастья: эпидемия филлоксеры, мучнистая роса, </a:t>
            </a:r>
            <a:r>
              <a:rPr lang="ru-RU" sz="1200" b="0" i="0" kern="1200" dirty="0" err="1" smtClean="0">
                <a:solidFill>
                  <a:schemeClr val="tx1"/>
                </a:solidFill>
                <a:latin typeface="+mn-lt"/>
                <a:ea typeface="+mn-ea"/>
                <a:cs typeface="+mn-cs"/>
              </a:rPr>
              <a:t>пепелица</a:t>
            </a:r>
            <a:r>
              <a:rPr lang="ru-RU" sz="1200" b="0" i="0" kern="1200" dirty="0" smtClean="0">
                <a:solidFill>
                  <a:schemeClr val="tx1"/>
                </a:solidFill>
                <a:latin typeface="+mn-lt"/>
                <a:ea typeface="+mn-ea"/>
                <a:cs typeface="+mn-cs"/>
              </a:rPr>
              <a:t>, политические неурядицы, не способствующие развитию какой-либо отрасли. Регион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сравнительно не пострадал. В 1950-х годах виноделы заново открыли стиль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а в 1968 регион получил статус DOC. В это же время произошло расширение территорий за счет прилегающих долин, а в список разрешенных для использования сортов винограда были включены </a:t>
            </a:r>
            <a:r>
              <a:rPr lang="ru-RU" sz="1200" b="0" i="0" kern="1200" dirty="0" err="1" smtClean="0">
                <a:solidFill>
                  <a:schemeClr val="tx1"/>
                </a:solidFill>
                <a:latin typeface="+mn-lt"/>
                <a:ea typeface="+mn-ea"/>
                <a:cs typeface="+mn-cs"/>
              </a:rPr>
              <a:t>Молинара</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Рондинелла</a:t>
            </a:r>
            <a:r>
              <a:rPr lang="ru-RU" sz="1200" b="0" i="0" kern="1200" dirty="0" smtClean="0">
                <a:solidFill>
                  <a:schemeClr val="tx1"/>
                </a:solidFill>
                <a:latin typeface="+mn-lt"/>
                <a:ea typeface="+mn-ea"/>
                <a:cs typeface="+mn-cs"/>
              </a:rPr>
              <a:t>. Это в свою очередь привело к значительному понижению качества вина, цены упали, виноделие стало менее выгодным, многие виноградники на холмах и в классической зоне пришли в запустение.</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i="0" kern="1200" dirty="0" smtClean="0">
              <a:solidFill>
                <a:schemeClr val="tx1"/>
              </a:solidFill>
              <a:latin typeface="+mn-lt"/>
              <a:ea typeface="+mn-ea"/>
              <a:cs typeface="+mn-cs"/>
            </a:endParaRPr>
          </a:p>
          <a:p>
            <a:pPr fontAlgn="base"/>
            <a:r>
              <a:rPr lang="ru-RU" sz="1200" b="0" i="0" kern="1200" dirty="0" smtClean="0">
                <a:solidFill>
                  <a:schemeClr val="tx1"/>
                </a:solidFill>
                <a:latin typeface="+mn-lt"/>
                <a:ea typeface="+mn-ea"/>
                <a:cs typeface="+mn-cs"/>
              </a:rPr>
              <a:t>В 1980-1990-х годах вино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оказалось на пике популярности, его производство выросло более, чем в два раза, а к 2000 году достигло почти 4 </a:t>
            </a:r>
            <a:r>
              <a:rPr lang="ru-RU" sz="1200" b="0" i="0" kern="1200" dirty="0" err="1" smtClean="0">
                <a:solidFill>
                  <a:schemeClr val="tx1"/>
                </a:solidFill>
                <a:latin typeface="+mn-lt"/>
                <a:ea typeface="+mn-ea"/>
                <a:cs typeface="+mn-cs"/>
              </a:rPr>
              <a:t>млн</a:t>
            </a:r>
            <a:r>
              <a:rPr lang="ru-RU" sz="1200" b="0" i="0" kern="1200" dirty="0" smtClean="0">
                <a:solidFill>
                  <a:schemeClr val="tx1"/>
                </a:solidFill>
                <a:latin typeface="+mn-lt"/>
                <a:ea typeface="+mn-ea"/>
                <a:cs typeface="+mn-cs"/>
              </a:rPr>
              <a:t> американских галлонов в год. Стиль стал считаться элитным, его стоимость была в три раза выше, чем у обычного вина из этого региона. Начали возрождаться виноградники, предприимчивые инвесторы стали вкладывать средства в развитие виноделия </a:t>
            </a:r>
            <a:r>
              <a:rPr lang="ru-RU" sz="1200" b="0" i="0" kern="1200" dirty="0" err="1" smtClean="0">
                <a:solidFill>
                  <a:schemeClr val="tx1"/>
                </a:solidFill>
                <a:latin typeface="+mn-lt"/>
                <a:ea typeface="+mn-ea"/>
                <a:cs typeface="+mn-cs"/>
              </a:rPr>
              <a:t>Вальполичеллы</a:t>
            </a:r>
            <a:r>
              <a:rPr lang="ru-RU" sz="1200" b="0" i="0" kern="1200" dirty="0" smtClean="0">
                <a:solidFill>
                  <a:schemeClr val="tx1"/>
                </a:solidFill>
                <a:latin typeface="+mn-lt"/>
                <a:ea typeface="+mn-ea"/>
                <a:cs typeface="+mn-cs"/>
              </a:rPr>
              <a:t>, репутация местного вина выросла. В 2003 году были введены правила, определяющие требования к качеству используемого сырья, а в 2009 году зоны производства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речото</a:t>
            </a:r>
            <a:r>
              <a:rPr lang="ru-RU" sz="1200" b="0" i="0" kern="1200" dirty="0" smtClean="0">
                <a:solidFill>
                  <a:schemeClr val="tx1"/>
                </a:solidFill>
                <a:latin typeface="+mn-lt"/>
                <a:ea typeface="+mn-ea"/>
                <a:cs typeface="+mn-cs"/>
              </a:rPr>
              <a:t> выделились в </a:t>
            </a:r>
            <a:r>
              <a:rPr lang="ru-RU" sz="1200" b="0" i="0" kern="1200" dirty="0" err="1" smtClean="0">
                <a:solidFill>
                  <a:schemeClr val="tx1"/>
                </a:solidFill>
                <a:latin typeface="+mn-lt"/>
                <a:ea typeface="+mn-ea"/>
                <a:cs typeface="+mn-cs"/>
              </a:rPr>
              <a:t>субрегион</a:t>
            </a:r>
            <a:r>
              <a:rPr lang="ru-RU" sz="1200" b="0" i="0" kern="1200" dirty="0" smtClean="0">
                <a:solidFill>
                  <a:schemeClr val="tx1"/>
                </a:solidFill>
                <a:latin typeface="+mn-lt"/>
                <a:ea typeface="+mn-ea"/>
                <a:cs typeface="+mn-cs"/>
              </a:rPr>
              <a:t> повышенного качества DOCG.</a:t>
            </a:r>
          </a:p>
          <a:p>
            <a:pPr fontAlgn="base"/>
            <a:r>
              <a:rPr lang="ru-RU" sz="1200" b="1" i="0" kern="1200" dirty="0" smtClean="0">
                <a:solidFill>
                  <a:schemeClr val="tx1"/>
                </a:solidFill>
                <a:latin typeface="+mn-lt"/>
                <a:ea typeface="+mn-ea"/>
                <a:cs typeface="+mn-cs"/>
              </a:rPr>
              <a:t>Климат и географическое положение</a:t>
            </a:r>
          </a:p>
          <a:p>
            <a:pPr fontAlgn="base"/>
            <a:r>
              <a:rPr lang="ru-RU" sz="1200" b="0" i="0" kern="1200" dirty="0" smtClean="0">
                <a:solidFill>
                  <a:schemeClr val="tx1"/>
                </a:solidFill>
                <a:latin typeface="+mn-lt"/>
                <a:ea typeface="+mn-ea"/>
                <a:cs typeface="+mn-cs"/>
              </a:rPr>
              <a:t>В регионе царит преимущественно мягкий или прохладный континентальный климат. Классическая зона (</a:t>
            </a:r>
            <a:r>
              <a:rPr lang="ru-RU" sz="1200" b="0" i="0" kern="1200" dirty="0" err="1" smtClean="0">
                <a:solidFill>
                  <a:schemeClr val="tx1"/>
                </a:solidFill>
                <a:latin typeface="+mn-lt"/>
                <a:ea typeface="+mn-ea"/>
                <a:cs typeface="+mn-cs"/>
              </a:rPr>
              <a:t>classico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zone</a:t>
            </a:r>
            <a:r>
              <a:rPr lang="ru-RU" sz="1200" b="0" i="0" kern="1200" dirty="0" smtClean="0">
                <a:solidFill>
                  <a:schemeClr val="tx1"/>
                </a:solidFill>
                <a:latin typeface="+mn-lt"/>
                <a:ea typeface="+mn-ea"/>
                <a:cs typeface="+mn-cs"/>
              </a:rPr>
              <a:t>) расположена на северных склонах холмов </a:t>
            </a:r>
            <a:r>
              <a:rPr lang="ru-RU" sz="1200" b="0" i="0" kern="1200" dirty="0" err="1" smtClean="0">
                <a:solidFill>
                  <a:schemeClr val="tx1"/>
                </a:solidFill>
                <a:latin typeface="+mn-lt"/>
                <a:ea typeface="+mn-ea"/>
                <a:cs typeface="+mn-cs"/>
              </a:rPr>
              <a:t>Monti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Lessini</a:t>
            </a:r>
            <a:r>
              <a:rPr lang="ru-RU" sz="1200" b="0" i="0" kern="1200" dirty="0" smtClean="0">
                <a:solidFill>
                  <a:schemeClr val="tx1"/>
                </a:solidFill>
                <a:latin typeface="+mn-lt"/>
                <a:ea typeface="+mn-ea"/>
                <a:cs typeface="+mn-cs"/>
              </a:rPr>
              <a:t>, это самый холодный </a:t>
            </a:r>
            <a:r>
              <a:rPr lang="ru-RU" sz="1200" b="0" i="0" kern="1200" dirty="0" err="1" smtClean="0">
                <a:solidFill>
                  <a:schemeClr val="tx1"/>
                </a:solidFill>
                <a:latin typeface="+mn-lt"/>
                <a:ea typeface="+mn-ea"/>
                <a:cs typeface="+mn-cs"/>
              </a:rPr>
              <a:t>субрегион</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Далее на юг климат становится теплее, а почва – плодороднее. Здесь встречаются все виды гравия, от моренного до доломитового. Ближе к восточным границам зоны появляются вулканические почвы.</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i="0" kern="1200" dirty="0" smtClean="0">
              <a:solidFill>
                <a:schemeClr val="tx1"/>
              </a:solidFill>
              <a:latin typeface="+mn-lt"/>
              <a:ea typeface="+mn-ea"/>
              <a:cs typeface="+mn-cs"/>
            </a:endParaRPr>
          </a:p>
          <a:p>
            <a:pPr fontAlgn="base"/>
            <a:r>
              <a:rPr lang="ru-RU" sz="1200" b="1" i="0" kern="1200" dirty="0" smtClean="0">
                <a:solidFill>
                  <a:schemeClr val="tx1"/>
                </a:solidFill>
                <a:latin typeface="+mn-lt"/>
                <a:ea typeface="+mn-ea"/>
                <a:cs typeface="+mn-cs"/>
              </a:rPr>
              <a:t>Винные регионы</a:t>
            </a:r>
          </a:p>
          <a:p>
            <a:pPr fontAlgn="base"/>
            <a:r>
              <a:rPr lang="ru-RU" sz="1200" b="0" i="0" kern="1200" dirty="0" smtClean="0">
                <a:solidFill>
                  <a:schemeClr val="tx1"/>
                </a:solidFill>
                <a:latin typeface="+mn-lt"/>
                <a:ea typeface="+mn-ea"/>
                <a:cs typeface="+mn-cs"/>
              </a:rPr>
              <a:t>Зона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граничит на западе с </a:t>
            </a:r>
            <a:r>
              <a:rPr lang="ru-RU" sz="1200" b="0" i="0" kern="1200" dirty="0" err="1" smtClean="0">
                <a:solidFill>
                  <a:schemeClr val="tx1"/>
                </a:solidFill>
                <a:latin typeface="+mn-lt"/>
                <a:ea typeface="+mn-ea"/>
                <a:cs typeface="+mn-cs"/>
              </a:rPr>
              <a:t>Bardolino</a:t>
            </a:r>
            <a:r>
              <a:rPr lang="ru-RU" sz="1200" b="0" i="0" kern="1200" dirty="0" smtClean="0">
                <a:solidFill>
                  <a:schemeClr val="tx1"/>
                </a:solidFill>
                <a:latin typeface="+mn-lt"/>
                <a:ea typeface="+mn-ea"/>
                <a:cs typeface="+mn-cs"/>
              </a:rPr>
              <a:t> DOC (</a:t>
            </a:r>
            <a:r>
              <a:rPr lang="ru-RU" sz="1200" b="0" i="0" kern="1200" dirty="0" err="1" smtClean="0">
                <a:solidFill>
                  <a:schemeClr val="tx1"/>
                </a:solidFill>
                <a:latin typeface="+mn-lt"/>
                <a:ea typeface="+mn-ea"/>
                <a:cs typeface="+mn-cs"/>
              </a:rPr>
              <a:t>Бардолино</a:t>
            </a:r>
            <a:r>
              <a:rPr lang="ru-RU" sz="1200" b="0" i="0" kern="1200" dirty="0" smtClean="0">
                <a:solidFill>
                  <a:schemeClr val="tx1"/>
                </a:solidFill>
                <a:latin typeface="+mn-lt"/>
                <a:ea typeface="+mn-ea"/>
                <a:cs typeface="+mn-cs"/>
              </a:rPr>
              <a:t>), расположенным на берегу озера Гарда. Здесь производятся вина, похожие на базовые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и преимущественно из того же винограда. Сердце региона приходится на холмы </a:t>
            </a:r>
            <a:r>
              <a:rPr lang="ru-RU" sz="1200" b="0" i="0" kern="1200" dirty="0" err="1" smtClean="0">
                <a:solidFill>
                  <a:schemeClr val="tx1"/>
                </a:solidFill>
                <a:latin typeface="+mn-lt"/>
                <a:ea typeface="+mn-ea"/>
                <a:cs typeface="+mn-cs"/>
              </a:rPr>
              <a:t>Monti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Lessini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Монти</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Лессини</a:t>
            </a:r>
            <a:r>
              <a:rPr lang="ru-RU" sz="1200" b="0" i="0" kern="1200" dirty="0" smtClean="0">
                <a:solidFill>
                  <a:schemeClr val="tx1"/>
                </a:solidFill>
                <a:latin typeface="+mn-lt"/>
                <a:ea typeface="+mn-ea"/>
                <a:cs typeface="+mn-cs"/>
              </a:rPr>
              <a:t>), к северо-западу от Вероны. В 1968 году в зону вошел также восточный </a:t>
            </a:r>
            <a:r>
              <a:rPr lang="ru-RU" sz="1200" b="0" i="0" kern="1200" dirty="0" err="1" smtClean="0">
                <a:solidFill>
                  <a:schemeClr val="tx1"/>
                </a:solidFill>
                <a:latin typeface="+mn-lt"/>
                <a:ea typeface="+mn-ea"/>
                <a:cs typeface="+mn-cs"/>
              </a:rPr>
              <a:t>апелласьон</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Soave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Соаве</a:t>
            </a:r>
            <a:r>
              <a:rPr lang="ru-RU" sz="1200" b="0" i="0" kern="1200" dirty="0" smtClean="0">
                <a:solidFill>
                  <a:schemeClr val="tx1"/>
                </a:solidFill>
                <a:latin typeface="+mn-lt"/>
                <a:ea typeface="+mn-ea"/>
                <a:cs typeface="+mn-cs"/>
              </a:rPr>
              <a:t>) и равнины по северному берегу реки </a:t>
            </a:r>
            <a:r>
              <a:rPr lang="ru-RU" sz="1200" b="0" i="0" kern="1200" dirty="0" err="1" smtClean="0">
                <a:solidFill>
                  <a:schemeClr val="tx1"/>
                </a:solidFill>
                <a:latin typeface="+mn-lt"/>
                <a:ea typeface="+mn-ea"/>
                <a:cs typeface="+mn-cs"/>
              </a:rPr>
              <a:t>Po</a:t>
            </a:r>
            <a:r>
              <a:rPr lang="ru-RU" sz="1200" b="0" i="0" kern="1200" dirty="0" smtClean="0">
                <a:solidFill>
                  <a:schemeClr val="tx1"/>
                </a:solidFill>
                <a:latin typeface="+mn-lt"/>
                <a:ea typeface="+mn-ea"/>
                <a:cs typeface="+mn-cs"/>
              </a:rPr>
              <a:t> (По).</a:t>
            </a:r>
          </a:p>
          <a:p>
            <a:pPr fontAlgn="base"/>
            <a:r>
              <a:rPr lang="ru-RU" dirty="0" err="1" smtClean="0"/>
              <a:t>Valpolicella</a:t>
            </a:r>
            <a:r>
              <a:rPr lang="ru-RU" dirty="0" smtClean="0"/>
              <a:t> </a:t>
            </a:r>
            <a:r>
              <a:rPr lang="ru-RU" dirty="0" err="1" smtClean="0"/>
              <a:t>Classico</a:t>
            </a:r>
            <a:r>
              <a:rPr lang="ru-RU" dirty="0" smtClean="0"/>
              <a:t> – это первоначальные территории, до расширения. Здесь производится более 40% вина, и они обязательно маркируются соответствующим образом. Еще один известный </a:t>
            </a:r>
            <a:r>
              <a:rPr lang="ru-RU" dirty="0" err="1" smtClean="0"/>
              <a:t>субрегион</a:t>
            </a:r>
            <a:r>
              <a:rPr lang="ru-RU" dirty="0" smtClean="0"/>
              <a:t> – </a:t>
            </a:r>
            <a:r>
              <a:rPr lang="ru-RU" dirty="0" err="1" smtClean="0"/>
              <a:t>Valpolicella</a:t>
            </a:r>
            <a:r>
              <a:rPr lang="ru-RU" dirty="0" smtClean="0"/>
              <a:t> </a:t>
            </a:r>
            <a:r>
              <a:rPr lang="ru-RU" dirty="0" err="1" smtClean="0"/>
              <a:t>Valpantena</a:t>
            </a:r>
            <a:r>
              <a:rPr lang="ru-RU" dirty="0" smtClean="0"/>
              <a:t>, находящийся с восточной стороны Вероны.</a:t>
            </a:r>
          </a:p>
          <a:p>
            <a:pPr fontAlgn="base"/>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делится на 7 коммун:</a:t>
            </a:r>
          </a:p>
          <a:p>
            <a:pPr fontAlgn="base"/>
            <a:r>
              <a:rPr lang="ru-RU" sz="1200" b="0" i="0" kern="1200" dirty="0" err="1" smtClean="0">
                <a:solidFill>
                  <a:schemeClr val="tx1"/>
                </a:solidFill>
                <a:latin typeface="+mn-lt"/>
                <a:ea typeface="+mn-ea"/>
                <a:cs typeface="+mn-cs"/>
              </a:rPr>
              <a:t>Pescantina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Пескантина</a:t>
            </a:r>
            <a:r>
              <a:rPr lang="ru-RU" sz="1200" b="0" i="0" kern="1200" dirty="0" smtClean="0">
                <a:solidFill>
                  <a:schemeClr val="tx1"/>
                </a:solidFill>
                <a:latin typeface="+mn-lt"/>
                <a:ea typeface="+mn-ea"/>
                <a:cs typeface="+mn-cs"/>
              </a:rPr>
              <a:t>);</a:t>
            </a:r>
          </a:p>
          <a:p>
            <a:pPr fontAlgn="base"/>
            <a:r>
              <a:rPr lang="ru-RU" sz="1200" b="0" i="0" kern="1200" dirty="0" err="1" smtClean="0">
                <a:solidFill>
                  <a:schemeClr val="tx1"/>
                </a:solidFill>
                <a:latin typeface="+mn-lt"/>
                <a:ea typeface="+mn-ea"/>
                <a:cs typeface="+mn-cs"/>
              </a:rPr>
              <a:t>San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Pietro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in</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Cariano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Сан-Пьетро-ин-Карьяно</a:t>
            </a:r>
            <a:r>
              <a:rPr lang="ru-RU" sz="1200" b="0" i="0" kern="1200" dirty="0" smtClean="0">
                <a:solidFill>
                  <a:schemeClr val="tx1"/>
                </a:solidFill>
                <a:latin typeface="+mn-lt"/>
                <a:ea typeface="+mn-ea"/>
                <a:cs typeface="+mn-cs"/>
              </a:rPr>
              <a:t>);</a:t>
            </a:r>
          </a:p>
          <a:p>
            <a:pPr fontAlgn="base"/>
            <a:r>
              <a:rPr lang="ru-RU" sz="1200" b="0" i="0" kern="1200" dirty="0" err="1" smtClean="0">
                <a:solidFill>
                  <a:schemeClr val="tx1"/>
                </a:solidFill>
                <a:latin typeface="+mn-lt"/>
                <a:ea typeface="+mn-ea"/>
                <a:cs typeface="+mn-cs"/>
              </a:rPr>
              <a:t>Negrar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Неграр</a:t>
            </a:r>
            <a:r>
              <a:rPr lang="ru-RU" sz="1200" b="0" i="0" kern="1200" dirty="0" smtClean="0">
                <a:solidFill>
                  <a:schemeClr val="tx1"/>
                </a:solidFill>
                <a:latin typeface="+mn-lt"/>
                <a:ea typeface="+mn-ea"/>
                <a:cs typeface="+mn-cs"/>
              </a:rPr>
              <a:t>);</a:t>
            </a:r>
          </a:p>
          <a:p>
            <a:pPr fontAlgn="base"/>
            <a:r>
              <a:rPr lang="ru-RU" sz="1200" b="0" i="0" kern="1200" dirty="0" err="1" smtClean="0">
                <a:solidFill>
                  <a:schemeClr val="tx1"/>
                </a:solidFill>
                <a:latin typeface="+mn-lt"/>
                <a:ea typeface="+mn-ea"/>
                <a:cs typeface="+mn-cs"/>
              </a:rPr>
              <a:t>Marano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Valpolicella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Марано-ди-Вальполичелла</a:t>
            </a:r>
            <a:r>
              <a:rPr lang="ru-RU" sz="1200" b="0" i="0" kern="1200" dirty="0" smtClean="0">
                <a:solidFill>
                  <a:schemeClr val="tx1"/>
                </a:solidFill>
                <a:latin typeface="+mn-lt"/>
                <a:ea typeface="+mn-ea"/>
                <a:cs typeface="+mn-cs"/>
              </a:rPr>
              <a:t>);</a:t>
            </a:r>
          </a:p>
          <a:p>
            <a:pPr fontAlgn="base"/>
            <a:r>
              <a:rPr lang="ru-RU" sz="1200" b="0" i="0" kern="1200" dirty="0" err="1" smtClean="0">
                <a:solidFill>
                  <a:schemeClr val="tx1"/>
                </a:solidFill>
                <a:latin typeface="+mn-lt"/>
                <a:ea typeface="+mn-ea"/>
                <a:cs typeface="+mn-cs"/>
              </a:rPr>
              <a:t>Fumane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Фумане</a:t>
            </a:r>
            <a:r>
              <a:rPr lang="ru-RU" sz="1200" b="0" i="0" kern="1200" dirty="0" smtClean="0">
                <a:solidFill>
                  <a:schemeClr val="tx1"/>
                </a:solidFill>
                <a:latin typeface="+mn-lt"/>
                <a:ea typeface="+mn-ea"/>
                <a:cs typeface="+mn-cs"/>
              </a:rPr>
              <a:t>);</a:t>
            </a:r>
          </a:p>
          <a:p>
            <a:pPr fontAlgn="base"/>
            <a:r>
              <a:rPr lang="ru-RU" sz="1200" b="0" i="0" kern="1200" dirty="0" err="1" smtClean="0">
                <a:solidFill>
                  <a:schemeClr val="tx1"/>
                </a:solidFill>
                <a:latin typeface="+mn-lt"/>
                <a:ea typeface="+mn-ea"/>
                <a:cs typeface="+mn-cs"/>
              </a:rPr>
              <a:t>Sant’Ambrogio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di</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Valpolicella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Сант-Амброджо-ди-Вальполичелла</a:t>
            </a:r>
            <a:r>
              <a:rPr lang="ru-RU" sz="1200" b="0" i="0" kern="1200" dirty="0" smtClean="0">
                <a:solidFill>
                  <a:schemeClr val="tx1"/>
                </a:solidFill>
                <a:latin typeface="+mn-lt"/>
                <a:ea typeface="+mn-ea"/>
                <a:cs typeface="+mn-cs"/>
              </a:rPr>
              <a:t>);</a:t>
            </a:r>
          </a:p>
          <a:p>
            <a:pPr fontAlgn="base"/>
            <a:r>
              <a:rPr lang="ru-RU" sz="1200" b="0" i="0" kern="1200" dirty="0" err="1" smtClean="0">
                <a:solidFill>
                  <a:schemeClr val="tx1"/>
                </a:solidFill>
                <a:latin typeface="+mn-lt"/>
                <a:ea typeface="+mn-ea"/>
                <a:cs typeface="+mn-cs"/>
              </a:rPr>
              <a:t>Sant’Anna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d’Alfaedo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Сант-Анна-д’Альфаэдо</a:t>
            </a:r>
            <a:r>
              <a:rPr lang="ru-RU" sz="1200" b="0" i="0" kern="1200" dirty="0" smtClean="0">
                <a:solidFill>
                  <a:schemeClr val="tx1"/>
                </a:solidFill>
                <a:latin typeface="+mn-lt"/>
                <a:ea typeface="+mn-ea"/>
                <a:cs typeface="+mn-cs"/>
              </a:rPr>
              <a:t>).</a:t>
            </a:r>
          </a:p>
          <a:p>
            <a:pPr fontAlgn="base"/>
            <a:r>
              <a:rPr lang="ru-RU" sz="1200" b="1" i="0" kern="1200" dirty="0" smtClean="0">
                <a:solidFill>
                  <a:schemeClr val="tx1"/>
                </a:solidFill>
                <a:latin typeface="+mn-lt"/>
                <a:ea typeface="+mn-ea"/>
                <a:cs typeface="+mn-cs"/>
              </a:rPr>
              <a:t>Сорта винограда и стили вина</a:t>
            </a:r>
          </a:p>
          <a:p>
            <a:pPr fontAlgn="base"/>
            <a:r>
              <a:rPr lang="ru-RU" sz="1200" b="0" i="0" kern="1200" dirty="0" smtClean="0">
                <a:solidFill>
                  <a:schemeClr val="tx1"/>
                </a:solidFill>
                <a:latin typeface="+mn-lt"/>
                <a:ea typeface="+mn-ea"/>
                <a:cs typeface="+mn-cs"/>
              </a:rPr>
              <a:t>Большинство местных брендов изготавливают из винограда Корвина (</a:t>
            </a:r>
            <a:r>
              <a:rPr lang="ru-RU" sz="1200" b="0" i="0" kern="1200" dirty="0" err="1" smtClean="0">
                <a:solidFill>
                  <a:schemeClr val="tx1"/>
                </a:solidFill>
                <a:latin typeface="+mn-lt"/>
                <a:ea typeface="+mn-ea"/>
                <a:cs typeface="+mn-cs"/>
              </a:rPr>
              <a:t>Corvina</a:t>
            </a:r>
            <a:r>
              <a:rPr lang="ru-RU" sz="1200" b="0" i="0" kern="1200" dirty="0" smtClean="0">
                <a:solidFill>
                  <a:schemeClr val="tx1"/>
                </a:solidFill>
                <a:latin typeface="+mn-lt"/>
                <a:ea typeface="+mn-ea"/>
                <a:cs typeface="+mn-cs"/>
              </a:rPr>
              <a:t>) и относят к категории красных вин. Также разрешено использовать сорта </a:t>
            </a:r>
            <a:r>
              <a:rPr lang="ru-RU" sz="1200" b="0" i="0" kern="1200" dirty="0" err="1" smtClean="0">
                <a:solidFill>
                  <a:schemeClr val="tx1"/>
                </a:solidFill>
                <a:latin typeface="+mn-lt"/>
                <a:ea typeface="+mn-ea"/>
                <a:cs typeface="+mn-cs"/>
              </a:rPr>
              <a:t>Рондинелла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Rondinella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Корвиноне</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Corvinone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Молинара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Molinara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Россиньола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Rossignola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Неграра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Negrara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Барбера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Barbera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Санджовезе</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Sangiovese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Биголона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Bigolona</a:t>
            </a:r>
            <a:r>
              <a:rPr lang="ru-RU" sz="1200" b="0" i="0" kern="1200" dirty="0" smtClean="0">
                <a:solidFill>
                  <a:schemeClr val="tx1"/>
                </a:solidFill>
                <a:latin typeface="+mn-lt"/>
                <a:ea typeface="+mn-ea"/>
                <a:cs typeface="+mn-cs"/>
              </a:rPr>
              <a:t>). Некоторые производители пытаются восстановить автохтонный сорт </a:t>
            </a:r>
            <a:r>
              <a:rPr lang="ru-RU" sz="1200" b="0" i="0" kern="1200" dirty="0" err="1" smtClean="0">
                <a:solidFill>
                  <a:schemeClr val="tx1"/>
                </a:solidFill>
                <a:latin typeface="+mn-lt"/>
                <a:ea typeface="+mn-ea"/>
                <a:cs typeface="+mn-cs"/>
              </a:rPr>
              <a:t>Оселета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Oseleta</a:t>
            </a:r>
            <a:r>
              <a:rPr lang="ru-RU" sz="1200" b="0" i="0" kern="1200" dirty="0" smtClean="0">
                <a:solidFill>
                  <a:schemeClr val="tx1"/>
                </a:solidFill>
                <a:latin typeface="+mn-lt"/>
                <a:ea typeface="+mn-ea"/>
                <a:cs typeface="+mn-cs"/>
              </a:rPr>
              <a:t>). Здесь производится широкая линейка вин, начиная от базовых столовых вин в стиле </a:t>
            </a:r>
            <a:r>
              <a:rPr lang="ru-RU" sz="1200" b="0" i="0" kern="1200" dirty="0" err="1" smtClean="0">
                <a:solidFill>
                  <a:schemeClr val="tx1"/>
                </a:solidFill>
                <a:latin typeface="+mn-lt"/>
                <a:ea typeface="+mn-ea"/>
                <a:cs typeface="+mn-cs"/>
              </a:rPr>
              <a:t>нуво</a:t>
            </a:r>
            <a:r>
              <a:rPr lang="ru-RU" sz="1200" b="0" i="0" kern="1200" dirty="0" smtClean="0">
                <a:solidFill>
                  <a:schemeClr val="tx1"/>
                </a:solidFill>
                <a:latin typeface="+mn-lt"/>
                <a:ea typeface="+mn-ea"/>
                <a:cs typeface="+mn-cs"/>
              </a:rPr>
              <a:t>, и заканчивая игристым </a:t>
            </a:r>
            <a:r>
              <a:rPr lang="ru-RU" sz="1200" b="0" i="0" kern="1200" dirty="0" err="1" smtClean="0">
                <a:solidFill>
                  <a:schemeClr val="tx1"/>
                </a:solidFill>
                <a:latin typeface="+mn-lt"/>
                <a:ea typeface="+mn-ea"/>
                <a:cs typeface="+mn-cs"/>
              </a:rPr>
              <a:t>spumante</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спуманте</a:t>
            </a:r>
            <a:r>
              <a:rPr lang="ru-RU" sz="1200" b="0" i="0" kern="1200" dirty="0" smtClean="0">
                <a:solidFill>
                  <a:schemeClr val="tx1"/>
                </a:solidFill>
                <a:latin typeface="+mn-lt"/>
                <a:ea typeface="+mn-ea"/>
                <a:cs typeface="+mn-cs"/>
              </a:rPr>
              <a:t>).</a:t>
            </a:r>
          </a:p>
          <a:p>
            <a:pPr fontAlgn="base"/>
            <a:endParaRPr lang="ru-RU" sz="1200" b="0" i="0" kern="1200" dirty="0" smtClean="0">
              <a:solidFill>
                <a:schemeClr val="tx1"/>
              </a:solidFill>
              <a:latin typeface="+mn-lt"/>
              <a:ea typeface="+mn-ea"/>
              <a:cs typeface="+mn-cs"/>
            </a:endParaRPr>
          </a:p>
          <a:p>
            <a:pPr fontAlgn="base"/>
            <a:r>
              <a:rPr lang="ru-RU" sz="1200" b="0" i="0" kern="1200" dirty="0" smtClean="0">
                <a:solidFill>
                  <a:schemeClr val="tx1"/>
                </a:solidFill>
                <a:latin typeface="+mn-lt"/>
                <a:ea typeface="+mn-ea"/>
                <a:cs typeface="+mn-cs"/>
              </a:rPr>
              <a:t>Также в регионе можно найти полнотелые красные сорта, сладкие десертные и даже вина на основе </a:t>
            </a:r>
            <a:r>
              <a:rPr lang="ru-RU" sz="1200" b="0" i="0" kern="1200" dirty="0" err="1" smtClean="0">
                <a:solidFill>
                  <a:schemeClr val="tx1"/>
                </a:solidFill>
                <a:latin typeface="+mn-lt"/>
                <a:ea typeface="+mn-ea"/>
                <a:cs typeface="+mn-cs"/>
              </a:rPr>
              <a:t>заизюмленного</a:t>
            </a:r>
            <a:r>
              <a:rPr lang="ru-RU" sz="1200" b="0" i="0" kern="1200" dirty="0" smtClean="0">
                <a:solidFill>
                  <a:schemeClr val="tx1"/>
                </a:solidFill>
                <a:latin typeface="+mn-lt"/>
                <a:ea typeface="+mn-ea"/>
                <a:cs typeface="+mn-cs"/>
              </a:rPr>
              <a:t> винограда. Базовые бренды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легкотелые</a:t>
            </a:r>
            <a:r>
              <a:rPr lang="ru-RU" sz="1200" b="0" i="0" kern="1200" dirty="0" smtClean="0">
                <a:solidFill>
                  <a:schemeClr val="tx1"/>
                </a:solidFill>
                <a:latin typeface="+mn-lt"/>
                <a:ea typeface="+mn-ea"/>
                <a:cs typeface="+mn-cs"/>
              </a:rPr>
              <a:t>, подаются охлажденными, отдают нотками кисловатой вишни и общим стилем почти идентичны с </a:t>
            </a:r>
            <a:r>
              <a:rPr lang="ru-RU" sz="1200" b="0" i="0" kern="1200" dirty="0" smtClean="0">
                <a:solidFill>
                  <a:schemeClr val="tx1"/>
                </a:solidFill>
                <a:latin typeface="+mn-lt"/>
                <a:ea typeface="+mn-ea"/>
                <a:cs typeface="+mn-cs"/>
                <a:hlinkClick r:id="rId3"/>
              </a:rPr>
              <a:t>французским </a:t>
            </a:r>
            <a:r>
              <a:rPr lang="ru-RU" sz="1200" b="0" i="0" kern="1200" dirty="0" err="1" smtClean="0">
                <a:solidFill>
                  <a:schemeClr val="tx1"/>
                </a:solidFill>
                <a:latin typeface="+mn-lt"/>
                <a:ea typeface="+mn-ea"/>
                <a:cs typeface="+mn-cs"/>
                <a:hlinkClick r:id="rId3"/>
              </a:rPr>
              <a:t>божоле</a:t>
            </a:r>
            <a:r>
              <a:rPr lang="ru-RU" sz="1200" b="0" i="0" kern="1200" dirty="0" smtClean="0">
                <a:solidFill>
                  <a:schemeClr val="tx1"/>
                </a:solidFill>
                <a:latin typeface="+mn-lt"/>
                <a:ea typeface="+mn-ea"/>
                <a:cs typeface="+mn-cs"/>
                <a:hlinkClick r:id="rId3"/>
              </a:rPr>
              <a:t> </a:t>
            </a:r>
            <a:r>
              <a:rPr lang="ru-RU" sz="1200" b="0" i="0" kern="1200" dirty="0" err="1" smtClean="0">
                <a:solidFill>
                  <a:schemeClr val="tx1"/>
                </a:solidFill>
                <a:latin typeface="+mn-lt"/>
                <a:ea typeface="+mn-ea"/>
                <a:cs typeface="+mn-cs"/>
                <a:hlinkClick r:id="rId3"/>
              </a:rPr>
              <a:t>нуво</a:t>
            </a:r>
            <a:r>
              <a:rPr lang="ru-RU" sz="1200" b="0" i="0" kern="1200" dirty="0" smtClean="0">
                <a:solidFill>
                  <a:schemeClr val="tx1"/>
                </a:solidFill>
                <a:latin typeface="+mn-lt"/>
                <a:ea typeface="+mn-ea"/>
                <a:cs typeface="+mn-cs"/>
              </a:rPr>
              <a:t>. Стили </a:t>
            </a:r>
            <a:r>
              <a:rPr lang="ru-RU" sz="1200" b="0" i="0" kern="1200" dirty="0" err="1" smtClean="0">
                <a:solidFill>
                  <a:schemeClr val="tx1"/>
                </a:solidFill>
                <a:latin typeface="+mn-lt"/>
                <a:ea typeface="+mn-ea"/>
                <a:cs typeface="+mn-cs"/>
              </a:rPr>
              <a:t>Recioto</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Amarone</a:t>
            </a:r>
            <a:r>
              <a:rPr lang="ru-RU" sz="1200" b="0" i="0" kern="1200" dirty="0" smtClean="0">
                <a:solidFill>
                  <a:schemeClr val="tx1"/>
                </a:solidFill>
                <a:latin typeface="+mn-lt"/>
                <a:ea typeface="+mn-ea"/>
                <a:cs typeface="+mn-cs"/>
              </a:rPr>
              <a:t> полнотелые, содержание спирта достигает 15-16%, в то время как для базовых вин этот показатель редко превышает 11%. </a:t>
            </a:r>
          </a:p>
          <a:p>
            <a:pPr fontAlgn="base"/>
            <a:r>
              <a:rPr lang="ru-RU" sz="1200" b="0" i="0" kern="1200" dirty="0" smtClean="0">
                <a:solidFill>
                  <a:schemeClr val="tx1"/>
                </a:solidFill>
                <a:latin typeface="+mn-lt"/>
                <a:ea typeface="+mn-ea"/>
                <a:cs typeface="+mn-cs"/>
              </a:rPr>
              <a:t>Категорию </a:t>
            </a:r>
            <a:r>
              <a:rPr lang="ru-RU" sz="1200" b="0" i="0" kern="1200" dirty="0" err="1" smtClean="0">
                <a:solidFill>
                  <a:schemeClr val="tx1"/>
                </a:solidFill>
                <a:latin typeface="+mn-lt"/>
                <a:ea typeface="+mn-ea"/>
                <a:cs typeface="+mn-cs"/>
              </a:rPr>
              <a:t>Супериоре</a:t>
            </a:r>
            <a:r>
              <a:rPr lang="ru-RU" sz="1200" b="0" i="0" kern="1200" dirty="0" smtClean="0">
                <a:solidFill>
                  <a:schemeClr val="tx1"/>
                </a:solidFill>
                <a:latin typeface="+mn-lt"/>
                <a:ea typeface="+mn-ea"/>
                <a:cs typeface="+mn-cs"/>
              </a:rPr>
              <a:t> выдерживает в бочках минимум год, а крепость этого напитка начинается от 12%.</a:t>
            </a:r>
          </a:p>
          <a:p>
            <a:pPr fontAlgn="base"/>
            <a:r>
              <a:rPr lang="ru-RU" dirty="0" smtClean="0"/>
              <a:t>Исторический винный стиль региона – сладкий </a:t>
            </a:r>
            <a:r>
              <a:rPr lang="ru-RU" dirty="0" err="1" smtClean="0"/>
              <a:t>recioto</a:t>
            </a:r>
            <a:r>
              <a:rPr lang="ru-RU" dirty="0" smtClean="0"/>
              <a:t>. Название происходит от местного диалектного слова </a:t>
            </a:r>
            <a:r>
              <a:rPr lang="ru-RU" dirty="0" err="1" smtClean="0"/>
              <a:t>recie</a:t>
            </a:r>
            <a:r>
              <a:rPr lang="ru-RU" dirty="0" smtClean="0"/>
              <a:t>, означающего «уши», и обусловлено своеобразной формой грозди. Выступающая «мочка» обычно собирает максимум солнечного света и созревает первая – именно из этих ягод изготавливают самые сладкие вина с богатым глубоким букетом. Сегодня для </a:t>
            </a:r>
            <a:r>
              <a:rPr lang="ru-RU" dirty="0" err="1" smtClean="0"/>
              <a:t>recioto</a:t>
            </a:r>
            <a:r>
              <a:rPr lang="ru-RU" dirty="0" smtClean="0"/>
              <a:t> используют всю гроздь, однако виноградины сперва высушивают, чтобы получить максимальную концентрацию сахара.</a:t>
            </a:r>
          </a:p>
          <a:p>
            <a:pPr fontAlgn="base"/>
            <a:r>
              <a:rPr lang="ru-RU" sz="1200" b="0" i="0" kern="1200" dirty="0" smtClean="0">
                <a:solidFill>
                  <a:schemeClr val="tx1"/>
                </a:solidFill>
                <a:latin typeface="+mn-lt"/>
                <a:ea typeface="+mn-ea"/>
                <a:cs typeface="+mn-cs"/>
              </a:rPr>
              <a:t>Вино </a:t>
            </a:r>
            <a:r>
              <a:rPr lang="ru-RU" sz="1200" b="0" i="0" kern="1200" dirty="0" err="1" smtClean="0">
                <a:solidFill>
                  <a:schemeClr val="tx1"/>
                </a:solidFill>
                <a:latin typeface="+mn-lt"/>
                <a:ea typeface="+mn-ea"/>
                <a:cs typeface="+mn-cs"/>
              </a:rPr>
              <a:t>речото</a:t>
            </a:r>
            <a:r>
              <a:rPr lang="ru-RU" sz="1200" b="0" i="0" kern="1200" dirty="0" smtClean="0">
                <a:solidFill>
                  <a:schemeClr val="tx1"/>
                </a:solidFill>
                <a:latin typeface="+mn-lt"/>
                <a:ea typeface="+mn-ea"/>
                <a:cs typeface="+mn-cs"/>
              </a:rPr>
              <a:t> получается сладким, с высоким содержанием остаточного сахара. Иногда производители маркируют его как </a:t>
            </a:r>
            <a:r>
              <a:rPr lang="ru-RU" sz="1200" b="0" i="0" kern="1200" dirty="0" err="1" smtClean="0">
                <a:solidFill>
                  <a:schemeClr val="tx1"/>
                </a:solidFill>
                <a:latin typeface="+mn-lt"/>
                <a:ea typeface="+mn-ea"/>
                <a:cs typeface="+mn-cs"/>
              </a:rPr>
              <a:t>Amarone</a:t>
            </a:r>
            <a:r>
              <a:rPr lang="ru-RU" sz="1200" b="0" i="0" kern="1200" dirty="0" smtClean="0">
                <a:solidFill>
                  <a:schemeClr val="tx1"/>
                </a:solidFill>
                <a:latin typeface="+mn-lt"/>
                <a:ea typeface="+mn-ea"/>
                <a:cs typeface="+mn-cs"/>
              </a:rPr>
              <a:t>, однако не обязательно: на бутылке может быть обычный лейбл </a:t>
            </a:r>
            <a:r>
              <a:rPr lang="ru-RU" sz="1200" b="0" i="0" kern="1200" dirty="0" err="1" smtClean="0">
                <a:solidFill>
                  <a:schemeClr val="tx1"/>
                </a:solidFill>
                <a:latin typeface="+mn-lt"/>
                <a:ea typeface="+mn-ea"/>
                <a:cs typeface="+mn-cs"/>
              </a:rPr>
              <a:t>Valpolicella</a:t>
            </a:r>
            <a:r>
              <a:rPr lang="ru-RU" sz="1200" b="0" i="0" kern="1200" dirty="0" smtClean="0">
                <a:solidFill>
                  <a:schemeClr val="tx1"/>
                </a:solidFill>
                <a:latin typeface="+mn-lt"/>
                <a:ea typeface="+mn-ea"/>
                <a:cs typeface="+mn-cs"/>
              </a:rPr>
              <a:t> DOC или даже IGT, если в качестве сырья использовался виноград, выращенный за пределами </a:t>
            </a:r>
            <a:r>
              <a:rPr lang="ru-RU" sz="1200" b="0" i="0" kern="1200" dirty="0" err="1" smtClean="0">
                <a:solidFill>
                  <a:schemeClr val="tx1"/>
                </a:solidFill>
                <a:latin typeface="+mn-lt"/>
                <a:ea typeface="+mn-ea"/>
                <a:cs typeface="+mn-cs"/>
              </a:rPr>
              <a:t>апелласьона</a:t>
            </a:r>
            <a:r>
              <a:rPr lang="ru-RU" sz="1200" b="0" i="0" kern="1200" dirty="0" smtClean="0">
                <a:solidFill>
                  <a:schemeClr val="tx1"/>
                </a:solidFill>
                <a:latin typeface="+mn-lt"/>
                <a:ea typeface="+mn-ea"/>
                <a:cs typeface="+mn-cs"/>
              </a:rPr>
              <a:t>.</a:t>
            </a:r>
          </a:p>
          <a:p>
            <a:pPr fontAlgn="base"/>
            <a:r>
              <a:rPr lang="ru-RU" sz="1200" b="1" i="0" kern="1200" dirty="0" err="1" smtClean="0">
                <a:solidFill>
                  <a:schemeClr val="tx1"/>
                </a:solidFill>
                <a:latin typeface="+mn-lt"/>
                <a:ea typeface="+mn-ea"/>
                <a:cs typeface="+mn-cs"/>
              </a:rPr>
              <a:t>Рипассо</a:t>
            </a:r>
            <a:r>
              <a:rPr lang="ru-RU" sz="1200" b="1" i="0" kern="1200" dirty="0" smtClean="0">
                <a:solidFill>
                  <a:schemeClr val="tx1"/>
                </a:solidFill>
                <a:latin typeface="+mn-lt"/>
                <a:ea typeface="+mn-ea"/>
                <a:cs typeface="+mn-cs"/>
              </a:rPr>
              <a:t> (</a:t>
            </a:r>
            <a:r>
              <a:rPr lang="ru-RU" sz="1200" b="1" i="0" kern="1200" dirty="0" err="1" smtClean="0">
                <a:solidFill>
                  <a:schemeClr val="tx1"/>
                </a:solidFill>
                <a:latin typeface="+mn-lt"/>
                <a:ea typeface="+mn-ea"/>
                <a:cs typeface="+mn-cs"/>
              </a:rPr>
              <a:t>Ripasso</a:t>
            </a:r>
            <a:r>
              <a:rPr lang="ru-RU" sz="1200" b="1" i="0" kern="1200" dirty="0" smtClean="0">
                <a:solidFill>
                  <a:schemeClr val="tx1"/>
                </a:solidFill>
                <a:latin typeface="+mn-lt"/>
                <a:ea typeface="+mn-ea"/>
                <a:cs typeface="+mn-cs"/>
              </a:rPr>
              <a:t>)</a:t>
            </a:r>
          </a:p>
          <a:p>
            <a:pPr fontAlgn="base"/>
            <a:r>
              <a:rPr lang="ru-RU" sz="1200" b="0" i="0" kern="1200" dirty="0" smtClean="0">
                <a:solidFill>
                  <a:schemeClr val="tx1"/>
                </a:solidFill>
                <a:latin typeface="+mn-lt"/>
                <a:ea typeface="+mn-ea"/>
                <a:cs typeface="+mn-cs"/>
              </a:rPr>
              <a:t>Стиль </a:t>
            </a:r>
            <a:r>
              <a:rPr lang="ru-RU" sz="1200" b="0" i="0" kern="1200" dirty="0" err="1" smtClean="0">
                <a:solidFill>
                  <a:schemeClr val="tx1"/>
                </a:solidFill>
                <a:latin typeface="+mn-lt"/>
                <a:ea typeface="+mn-ea"/>
                <a:cs typeface="+mn-cs"/>
              </a:rPr>
              <a:t>Ripasso</a:t>
            </a:r>
            <a:r>
              <a:rPr lang="ru-RU" sz="1200" b="0" i="0" kern="1200" dirty="0" smtClean="0">
                <a:solidFill>
                  <a:schemeClr val="tx1"/>
                </a:solidFill>
                <a:latin typeface="+mn-lt"/>
                <a:ea typeface="+mn-ea"/>
                <a:cs typeface="+mn-cs"/>
              </a:rPr>
              <a:t> («вторичный») появился в 1980 году. На этапе мацерации в базовое вино </a:t>
            </a:r>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добавляют жмых виноградных шкурок и косточек, оставшийся после производства </a:t>
            </a:r>
            <a:r>
              <a:rPr lang="ru-RU" sz="1200" b="0" i="0" kern="1200" dirty="0" err="1" smtClean="0">
                <a:solidFill>
                  <a:schemeClr val="tx1"/>
                </a:solidFill>
                <a:latin typeface="+mn-lt"/>
                <a:ea typeface="+mn-ea"/>
                <a:cs typeface="+mn-cs"/>
              </a:rPr>
              <a:t>речото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Это с одной стороны повышает крепость и добавляет вину «тела», с другой – увеличивает уровень танинов, глицерина и фенольных соединений. Вино приобретает более глубокий цвет и аромат, букет становится сложнее. Развитие стиля напрямую связано с увеличением объемов выпуска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так как «вторичное вино» </a:t>
            </a:r>
            <a:r>
              <a:rPr lang="ru-RU" sz="1200" b="0" i="0" kern="1200" dirty="0" err="1" smtClean="0">
                <a:solidFill>
                  <a:schemeClr val="tx1"/>
                </a:solidFill>
                <a:latin typeface="+mn-lt"/>
                <a:ea typeface="+mn-ea"/>
                <a:cs typeface="+mn-cs"/>
              </a:rPr>
              <a:t>рипассо</a:t>
            </a:r>
            <a:r>
              <a:rPr lang="ru-RU" sz="1200" b="0" i="0" kern="1200" dirty="0" smtClean="0">
                <a:solidFill>
                  <a:schemeClr val="tx1"/>
                </a:solidFill>
                <a:latin typeface="+mn-lt"/>
                <a:ea typeface="+mn-ea"/>
                <a:cs typeface="+mn-cs"/>
              </a:rPr>
              <a:t> является, по сути, побочным продуктом производства </a:t>
            </a:r>
            <a:r>
              <a:rPr lang="ru-RU" sz="1200" b="0" i="0" kern="1200" dirty="0" err="1" smtClean="0">
                <a:solidFill>
                  <a:schemeClr val="tx1"/>
                </a:solidFill>
                <a:latin typeface="+mn-lt"/>
                <a:ea typeface="+mn-ea"/>
                <a:cs typeface="+mn-cs"/>
              </a:rPr>
              <a:t>заизюмленного</a:t>
            </a:r>
            <a:r>
              <a:rPr lang="ru-RU" sz="1200" b="0" i="0" kern="1200" dirty="0" smtClean="0">
                <a:solidFill>
                  <a:schemeClr val="tx1"/>
                </a:solidFill>
                <a:latin typeface="+mn-lt"/>
                <a:ea typeface="+mn-ea"/>
                <a:cs typeface="+mn-cs"/>
              </a:rPr>
              <a:t> вина. Иногда вместо жмыха используют немного сушеного винограда, такой напиток получается менее танинным.</a:t>
            </a:r>
          </a:p>
          <a:p>
            <a:pPr fontAlgn="base"/>
            <a:endParaRPr lang="ru-RU" sz="1200" b="0" i="0" kern="1200" dirty="0" smtClean="0">
              <a:solidFill>
                <a:schemeClr val="tx1"/>
              </a:solidFill>
              <a:latin typeface="+mn-lt"/>
              <a:ea typeface="+mn-ea"/>
              <a:cs typeface="+mn-cs"/>
            </a:endParaRPr>
          </a:p>
          <a:p>
            <a:pPr fontAlgn="base"/>
            <a:r>
              <a:rPr lang="ru-RU" sz="1200" b="0" i="0" kern="1200" dirty="0" smtClean="0">
                <a:solidFill>
                  <a:schemeClr val="tx1"/>
                </a:solidFill>
                <a:latin typeface="+mn-lt"/>
                <a:ea typeface="+mn-ea"/>
                <a:cs typeface="+mn-cs"/>
              </a:rPr>
              <a:t>Изначально стиль никак не маркировался, некоторые производители даже утверждали, что вино не может относиться к зоне DOC, так как не соответствует требованиям качества. Сегодня правомерность выделения </a:t>
            </a:r>
            <a:r>
              <a:rPr lang="ru-RU" sz="1200" b="0" i="0" kern="1200" dirty="0" err="1" smtClean="0">
                <a:solidFill>
                  <a:schemeClr val="tx1"/>
                </a:solidFill>
                <a:latin typeface="+mn-lt"/>
                <a:ea typeface="+mn-ea"/>
                <a:cs typeface="+mn-cs"/>
              </a:rPr>
              <a:t>ripasso</a:t>
            </a:r>
            <a:r>
              <a:rPr lang="ru-RU" sz="1200" b="0" i="0" kern="1200" dirty="0" smtClean="0">
                <a:solidFill>
                  <a:schemeClr val="tx1"/>
                </a:solidFill>
                <a:latin typeface="+mn-lt"/>
                <a:ea typeface="+mn-ea"/>
                <a:cs typeface="+mn-cs"/>
              </a:rPr>
              <a:t> в отдельный стиль не вызывает сомнений, в 2009 </a:t>
            </a:r>
            <a:r>
              <a:rPr lang="ru-RU" sz="1200" b="0" i="0" kern="1200" dirty="0" err="1" smtClean="0">
                <a:solidFill>
                  <a:schemeClr val="tx1"/>
                </a:solidFill>
                <a:latin typeface="+mn-lt"/>
                <a:ea typeface="+mn-ea"/>
                <a:cs typeface="+mn-cs"/>
              </a:rPr>
              <a:t>Ripasso</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della</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Valpolicella</a:t>
            </a:r>
            <a:r>
              <a:rPr lang="ru-RU" sz="1200" b="0" i="0" kern="1200" dirty="0" smtClean="0">
                <a:solidFill>
                  <a:schemeClr val="tx1"/>
                </a:solidFill>
                <a:latin typeface="+mn-lt"/>
                <a:ea typeface="+mn-ea"/>
                <a:cs typeface="+mn-cs"/>
              </a:rPr>
              <a:t> получил свой собственный статус DOC.</a:t>
            </a:r>
          </a:p>
          <a:p>
            <a:pPr fontAlgn="base"/>
            <a:r>
              <a:rPr lang="ru-RU" sz="1200" b="1" i="0" kern="1200" dirty="0" err="1" smtClean="0">
                <a:solidFill>
                  <a:schemeClr val="tx1"/>
                </a:solidFill>
                <a:latin typeface="+mn-lt"/>
                <a:ea typeface="+mn-ea"/>
                <a:cs typeface="+mn-cs"/>
              </a:rPr>
              <a:t>Амароне</a:t>
            </a:r>
            <a:r>
              <a:rPr lang="ru-RU" sz="1200" b="1" i="0" kern="1200" dirty="0" smtClean="0">
                <a:solidFill>
                  <a:schemeClr val="tx1"/>
                </a:solidFill>
                <a:latin typeface="+mn-lt"/>
                <a:ea typeface="+mn-ea"/>
                <a:cs typeface="+mn-cs"/>
              </a:rPr>
              <a:t> (</a:t>
            </a:r>
            <a:r>
              <a:rPr lang="ru-RU" sz="1200" b="1" i="0" kern="1200" dirty="0" err="1" smtClean="0">
                <a:solidFill>
                  <a:schemeClr val="tx1"/>
                </a:solidFill>
                <a:latin typeface="+mn-lt"/>
                <a:ea typeface="+mn-ea"/>
                <a:cs typeface="+mn-cs"/>
              </a:rPr>
              <a:t>Amarone</a:t>
            </a:r>
            <a:r>
              <a:rPr lang="ru-RU" sz="1200" b="1" i="0" kern="1200" dirty="0" smtClean="0">
                <a:solidFill>
                  <a:schemeClr val="tx1"/>
                </a:solidFill>
                <a:latin typeface="+mn-lt"/>
                <a:ea typeface="+mn-ea"/>
                <a:cs typeface="+mn-cs"/>
              </a:rPr>
              <a:t>)</a:t>
            </a:r>
          </a:p>
          <a:p>
            <a:pPr fontAlgn="base"/>
            <a:r>
              <a:rPr lang="ru-RU" sz="1200" b="0" i="0" kern="1200" dirty="0" smtClean="0">
                <a:solidFill>
                  <a:schemeClr val="tx1"/>
                </a:solidFill>
                <a:latin typeface="+mn-lt"/>
                <a:ea typeface="+mn-ea"/>
                <a:cs typeface="+mn-cs"/>
              </a:rPr>
              <a:t>Самый известный стиль региона. Несмотря на то, что существует уже сотни лет, появился случайно: иногда в процессе производства </a:t>
            </a:r>
            <a:r>
              <a:rPr lang="ru-RU" sz="1200" b="0" i="0" kern="1200" dirty="0" err="1" smtClean="0">
                <a:solidFill>
                  <a:schemeClr val="tx1"/>
                </a:solidFill>
                <a:latin typeface="+mn-lt"/>
                <a:ea typeface="+mn-ea"/>
                <a:cs typeface="+mn-cs"/>
              </a:rPr>
              <a:t>речото</a:t>
            </a:r>
            <a:r>
              <a:rPr lang="ru-RU" sz="1200" b="0" i="0" kern="1200" dirty="0" smtClean="0">
                <a:solidFill>
                  <a:schemeClr val="tx1"/>
                </a:solidFill>
                <a:latin typeface="+mn-lt"/>
                <a:ea typeface="+mn-ea"/>
                <a:cs typeface="+mn-cs"/>
              </a:rPr>
              <a:t> виноделы не успевали уследить за процессом и дрожжи полностью перерабатывали весь сахар. С 1950-х годов эту технологию уже стали использовать намеренно.</a:t>
            </a:r>
          </a:p>
          <a:p>
            <a:pPr fontAlgn="base"/>
            <a:r>
              <a:rPr lang="ru-RU" sz="1200" b="0" i="0" kern="1200" dirty="0" err="1" smtClean="0">
                <a:solidFill>
                  <a:schemeClr val="tx1"/>
                </a:solidFill>
                <a:latin typeface="+mn-lt"/>
                <a:ea typeface="+mn-ea"/>
                <a:cs typeface="+mn-cs"/>
              </a:rPr>
              <a:t>Вальполичелла</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hlinkClick r:id="rId4"/>
              </a:rPr>
              <a:t>Амароне</a:t>
            </a:r>
            <a:r>
              <a:rPr lang="ru-RU" sz="1200" b="0" i="0" kern="1200" dirty="0" smtClean="0">
                <a:solidFill>
                  <a:schemeClr val="tx1"/>
                </a:solidFill>
                <a:latin typeface="+mn-lt"/>
                <a:ea typeface="+mn-ea"/>
                <a:cs typeface="+mn-cs"/>
              </a:rPr>
              <a:t> – крепкое, полнотелое вино со «зрелым» вкусом и глубоким ароматом, изготавливается только в теплых регионах. Ягоды для этого стиля собирают последними, чтобы они успели выработать как можно больше сахара. Затем виноград сушат в специальных помещениях на протяжении 3-4 месяцев, к концу этого срока приблизительно треть жидкости выпаривается, и ягоды превращаются в изюм. Очень важно собрать урожай до появления </a:t>
            </a:r>
            <a:r>
              <a:rPr lang="ru-RU" sz="1200" b="0" i="0" kern="1200" dirty="0" err="1" smtClean="0">
                <a:solidFill>
                  <a:schemeClr val="tx1"/>
                </a:solidFill>
                <a:latin typeface="+mn-lt"/>
                <a:ea typeface="+mn-ea"/>
                <a:cs typeface="+mn-cs"/>
              </a:rPr>
              <a:t>ботритиса</a:t>
            </a:r>
            <a:r>
              <a:rPr lang="ru-RU" sz="1200" b="0" i="0" kern="1200" dirty="0" smtClean="0">
                <a:solidFill>
                  <a:schemeClr val="tx1"/>
                </a:solidFill>
                <a:latin typeface="+mn-lt"/>
                <a:ea typeface="+mn-ea"/>
                <a:cs typeface="+mn-cs"/>
              </a:rPr>
              <a:t> серого и других видов плесени – в то время как иные </a:t>
            </a:r>
            <a:r>
              <a:rPr lang="ru-RU" sz="1200" b="0" i="0" kern="1200" dirty="0" err="1" smtClean="0">
                <a:solidFill>
                  <a:schemeClr val="tx1"/>
                </a:solidFill>
                <a:latin typeface="+mn-lt"/>
                <a:ea typeface="+mn-ea"/>
                <a:cs typeface="+mn-cs"/>
              </a:rPr>
              <a:t>заизюмленные</a:t>
            </a:r>
            <a:r>
              <a:rPr lang="ru-RU" sz="1200" b="0" i="0" kern="1200" dirty="0" smtClean="0">
                <a:solidFill>
                  <a:schemeClr val="tx1"/>
                </a:solidFill>
                <a:latin typeface="+mn-lt"/>
                <a:ea typeface="+mn-ea"/>
                <a:cs typeface="+mn-cs"/>
              </a:rPr>
              <a:t> вина могут изготавливаться из пораженных виноградин, для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это исключено.</a:t>
            </a:r>
          </a:p>
          <a:p>
            <a:pPr fontAlgn="base"/>
            <a:endParaRPr lang="ru-RU" sz="1200" b="0" i="0" kern="1200" dirty="0" smtClean="0">
              <a:solidFill>
                <a:schemeClr val="tx1"/>
              </a:solidFill>
              <a:latin typeface="+mn-lt"/>
              <a:ea typeface="+mn-ea"/>
              <a:cs typeface="+mn-cs"/>
            </a:endParaRPr>
          </a:p>
          <a:p>
            <a:pPr fontAlgn="base"/>
            <a:r>
              <a:rPr lang="ru-RU" sz="1200" b="0" i="0" kern="1200" dirty="0" smtClean="0">
                <a:solidFill>
                  <a:schemeClr val="tx1"/>
                </a:solidFill>
                <a:latin typeface="+mn-lt"/>
                <a:ea typeface="+mn-ea"/>
                <a:cs typeface="+mn-cs"/>
              </a:rPr>
              <a:t>Готовое вино выдерживают в дубовых бочках несколько лет, часто – не менее пяти. Получившийся продукт сравнивают с портвейном: это крепкий напиток с нотками кофе, горького шоколада, изюма, инжира, который хорошо сочетается с плотными сытными блюдами, например, ростбифом или </a:t>
            </a:r>
            <a:r>
              <a:rPr lang="ru-RU" sz="1200" b="0" i="0" kern="1200" dirty="0" err="1" smtClean="0">
                <a:solidFill>
                  <a:schemeClr val="tx1"/>
                </a:solidFill>
                <a:latin typeface="+mn-lt"/>
                <a:ea typeface="+mn-ea"/>
                <a:cs typeface="+mn-cs"/>
              </a:rPr>
              <a:t>стейком</a:t>
            </a:r>
            <a:r>
              <a:rPr lang="ru-RU" sz="1200" b="0" i="0" kern="1200" dirty="0" smtClean="0">
                <a:solidFill>
                  <a:schemeClr val="tx1"/>
                </a:solidFill>
                <a:latin typeface="+mn-lt"/>
                <a:ea typeface="+mn-ea"/>
                <a:cs typeface="+mn-cs"/>
              </a:rPr>
              <a:t>. После ужина </a:t>
            </a:r>
            <a:r>
              <a:rPr lang="ru-RU" sz="1200" b="0" i="0" kern="1200" dirty="0" err="1" smtClean="0">
                <a:solidFill>
                  <a:schemeClr val="tx1"/>
                </a:solidFill>
                <a:latin typeface="+mn-lt"/>
                <a:ea typeface="+mn-ea"/>
                <a:cs typeface="+mn-cs"/>
              </a:rPr>
              <a:t>амароне</a:t>
            </a:r>
            <a:r>
              <a:rPr lang="ru-RU" sz="1200" b="0" i="0" kern="1200" dirty="0" smtClean="0">
                <a:solidFill>
                  <a:schemeClr val="tx1"/>
                </a:solidFill>
                <a:latin typeface="+mn-lt"/>
                <a:ea typeface="+mn-ea"/>
                <a:cs typeface="+mn-cs"/>
              </a:rPr>
              <a:t> можно подать с грецкими орехами или твердым сыром.</a:t>
            </a:r>
          </a:p>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31</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32</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33</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34</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35</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36</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37</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E877D3B-C487-4A33-91B7-72292B4883B6}" type="slidenum">
              <a:rPr lang="ru-RU" smtClean="0"/>
              <a:pPr/>
              <a:t>38</a:t>
            </a:fld>
            <a:endParaRPr lang="ru-RU"/>
          </a:p>
        </p:txBody>
      </p:sp>
    </p:spTree>
    <p:extLst>
      <p:ext uri="{BB962C8B-B14F-4D97-AF65-F5344CB8AC3E}">
        <p14:creationId xmlns:p14="http://schemas.microsoft.com/office/powerpoint/2010/main" val="2591406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 напитке: </a:t>
            </a:r>
          </a:p>
        </p:txBody>
      </p:sp>
      <p:sp>
        <p:nvSpPr>
          <p:cNvPr id="4" name="Номер слайда 3"/>
          <p:cNvSpPr>
            <a:spLocks noGrp="1"/>
          </p:cNvSpPr>
          <p:nvPr>
            <p:ph type="sldNum" sz="quarter" idx="5"/>
          </p:nvPr>
        </p:nvSpPr>
        <p:spPr/>
        <p:txBody>
          <a:bodyPr/>
          <a:lstStyle/>
          <a:p>
            <a:fld id="{AE877D3B-C487-4A33-91B7-72292B4883B6}" type="slidenum">
              <a:rPr lang="ru-RU" smtClean="0"/>
              <a:pPr/>
              <a:t>39</a:t>
            </a:fld>
            <a:endParaRPr lang="ru-RU"/>
          </a:p>
        </p:txBody>
      </p:sp>
    </p:spTree>
    <p:extLst>
      <p:ext uri="{BB962C8B-B14F-4D97-AF65-F5344CB8AC3E}">
        <p14:creationId xmlns:p14="http://schemas.microsoft.com/office/powerpoint/2010/main" val="2414263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 напитке: </a:t>
            </a:r>
          </a:p>
        </p:txBody>
      </p:sp>
      <p:sp>
        <p:nvSpPr>
          <p:cNvPr id="4" name="Номер слайда 3"/>
          <p:cNvSpPr>
            <a:spLocks noGrp="1"/>
          </p:cNvSpPr>
          <p:nvPr>
            <p:ph type="sldNum" sz="quarter" idx="5"/>
          </p:nvPr>
        </p:nvSpPr>
        <p:spPr/>
        <p:txBody>
          <a:bodyPr/>
          <a:lstStyle/>
          <a:p>
            <a:fld id="{AE877D3B-C487-4A33-91B7-72292B4883B6}" type="slidenum">
              <a:rPr lang="ru-RU" smtClean="0"/>
              <a:pPr/>
              <a:t>40</a:t>
            </a:fld>
            <a:endParaRPr lang="ru-RU"/>
          </a:p>
        </p:txBody>
      </p:sp>
    </p:spTree>
    <p:extLst>
      <p:ext uri="{BB962C8B-B14F-4D97-AF65-F5344CB8AC3E}">
        <p14:creationId xmlns:p14="http://schemas.microsoft.com/office/powerpoint/2010/main" val="987901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 напитке: </a:t>
            </a:r>
          </a:p>
        </p:txBody>
      </p:sp>
      <p:sp>
        <p:nvSpPr>
          <p:cNvPr id="4" name="Номер слайда 3"/>
          <p:cNvSpPr>
            <a:spLocks noGrp="1"/>
          </p:cNvSpPr>
          <p:nvPr>
            <p:ph type="sldNum" sz="quarter" idx="5"/>
          </p:nvPr>
        </p:nvSpPr>
        <p:spPr/>
        <p:txBody>
          <a:bodyPr/>
          <a:lstStyle/>
          <a:p>
            <a:fld id="{AE877D3B-C487-4A33-91B7-72292B4883B6}" type="slidenum">
              <a:rPr lang="ru-RU" smtClean="0"/>
              <a:pPr/>
              <a:t>41</a:t>
            </a:fld>
            <a:endParaRPr lang="ru-RU"/>
          </a:p>
        </p:txBody>
      </p:sp>
    </p:spTree>
    <p:extLst>
      <p:ext uri="{BB962C8B-B14F-4D97-AF65-F5344CB8AC3E}">
        <p14:creationId xmlns:p14="http://schemas.microsoft.com/office/powerpoint/2010/main" val="1806443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 напитке: </a:t>
            </a:r>
          </a:p>
        </p:txBody>
      </p:sp>
      <p:sp>
        <p:nvSpPr>
          <p:cNvPr id="4" name="Номер слайда 3"/>
          <p:cNvSpPr>
            <a:spLocks noGrp="1"/>
          </p:cNvSpPr>
          <p:nvPr>
            <p:ph type="sldNum" sz="quarter" idx="5"/>
          </p:nvPr>
        </p:nvSpPr>
        <p:spPr/>
        <p:txBody>
          <a:bodyPr/>
          <a:lstStyle/>
          <a:p>
            <a:fld id="{AE877D3B-C487-4A33-91B7-72292B4883B6}" type="slidenum">
              <a:rPr lang="ru-RU" smtClean="0"/>
              <a:pPr/>
              <a:t>42</a:t>
            </a:fld>
            <a:endParaRPr lang="ru-RU"/>
          </a:p>
        </p:txBody>
      </p:sp>
    </p:spTree>
    <p:extLst>
      <p:ext uri="{BB962C8B-B14F-4D97-AF65-F5344CB8AC3E}">
        <p14:creationId xmlns:p14="http://schemas.microsoft.com/office/powerpoint/2010/main" val="15469701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E877D3B-C487-4A33-91B7-72292B4883B6}" type="slidenum">
              <a:rPr lang="ru-RU" smtClean="0"/>
              <a:pPr/>
              <a:t>43</a:t>
            </a:fld>
            <a:endParaRPr lang="ru-RU"/>
          </a:p>
        </p:txBody>
      </p:sp>
    </p:spTree>
    <p:extLst>
      <p:ext uri="{BB962C8B-B14F-4D97-AF65-F5344CB8AC3E}">
        <p14:creationId xmlns:p14="http://schemas.microsoft.com/office/powerpoint/2010/main" val="1924136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1429510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30860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328012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2529271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227511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1753273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3452607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4175921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19680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290137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92DB0A2-AB37-41B6-BC87-2DAF810C3F35}" type="datetimeFigureOut">
              <a:rPr lang="ru-RU" smtClean="0"/>
              <a:pPr/>
              <a:t>27.12.2023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B78FCF-8DBC-47A5-A395-0A3A59268953}" type="slidenum">
              <a:rPr lang="ru-RU" smtClean="0"/>
              <a:pPr/>
              <a:t>‹#›</a:t>
            </a:fld>
            <a:endParaRPr lang="ru-RU"/>
          </a:p>
        </p:txBody>
      </p:sp>
    </p:spTree>
    <p:extLst>
      <p:ext uri="{BB962C8B-B14F-4D97-AF65-F5344CB8AC3E}">
        <p14:creationId xmlns:p14="http://schemas.microsoft.com/office/powerpoint/2010/main" val="912567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DB0A2-AB37-41B6-BC87-2DAF810C3F35}" type="datetimeFigureOut">
              <a:rPr lang="ru-RU" smtClean="0"/>
              <a:pPr/>
              <a:t>27.12.2023</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B78FCF-8DBC-47A5-A395-0A3A59268953}" type="slidenum">
              <a:rPr lang="ru-RU" smtClean="0"/>
              <a:pPr/>
              <a:t>‹#›</a:t>
            </a:fld>
            <a:endParaRPr lang="ru-RU"/>
          </a:p>
        </p:txBody>
      </p:sp>
    </p:spTree>
    <p:extLst>
      <p:ext uri="{BB962C8B-B14F-4D97-AF65-F5344CB8AC3E}">
        <p14:creationId xmlns:p14="http://schemas.microsoft.com/office/powerpoint/2010/main" val="237915470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microsoft.com/office/2007/relationships/hdphoto" Target="../media/hdphoto5.wdp"/></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microsoft.com/office/2007/relationships/hdphoto" Target="../media/hdphoto6.wdp"/></Relationships>
</file>

<file path=ppt/slides/_rels/slide4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0.png"/><Relationship Id="rId7"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8.png"/><Relationship Id="rId10" Type="http://schemas.microsoft.com/office/2007/relationships/hdphoto" Target="../media/hdphoto6.wdp"/><Relationship Id="rId4" Type="http://schemas.openxmlformats.org/officeDocument/2006/relationships/image" Target="../media/image27.png"/><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90DE811-BC7E-5E34-C609-36691921D6C9}"/>
              </a:ext>
            </a:extLst>
          </p:cNvPr>
          <p:cNvSpPr>
            <a:spLocks noGrp="1"/>
          </p:cNvSpPr>
          <p:nvPr>
            <p:ph type="ctrTitle"/>
          </p:nvPr>
        </p:nvSpPr>
        <p:spPr>
          <a:xfrm>
            <a:off x="685800" y="1069003"/>
            <a:ext cx="5880100" cy="2544762"/>
          </a:xfrm>
        </p:spPr>
        <p:txBody>
          <a:bodyPr>
            <a:normAutofit fontScale="90000"/>
          </a:bodyPr>
          <a:lstStyle/>
          <a:p>
            <a:pPr algn="l"/>
            <a:r>
              <a:rPr lang="ru-RU" dirty="0">
                <a:latin typeface="Bahnschrift Light Condensed" panose="020B0502040204020203" pitchFamily="34" charset="0"/>
                <a:cs typeface="Aldhabi" panose="020B0604020202020204" pitchFamily="2" charset="-78"/>
              </a:rPr>
              <a:t/>
            </a:r>
            <a:br>
              <a:rPr lang="ru-RU" dirty="0">
                <a:latin typeface="Bahnschrift Light Condensed" panose="020B0502040204020203" pitchFamily="34" charset="0"/>
                <a:cs typeface="Aldhabi" panose="020B0604020202020204" pitchFamily="2" charset="-78"/>
              </a:rPr>
            </a:br>
            <a:r>
              <a:rPr lang="ru-RU" dirty="0">
                <a:latin typeface="Vetrino" pitchFamily="50" charset="0"/>
                <a:cs typeface="Aldhabi" panose="020B0604020202020204" pitchFamily="2" charset="-78"/>
              </a:rPr>
              <a:t>«</a:t>
            </a:r>
            <a:r>
              <a:rPr lang="en-US" dirty="0">
                <a:latin typeface="Vetrino" pitchFamily="50" charset="0"/>
                <a:cs typeface="Aldhabi" panose="020B0604020202020204" pitchFamily="2" charset="-78"/>
              </a:rPr>
              <a:t>HOW TO FEEL </a:t>
            </a:r>
            <a:r>
              <a:rPr lang="ru-RU" dirty="0">
                <a:latin typeface="Vetrino" pitchFamily="50" charset="0"/>
                <a:cs typeface="Aldhabi" panose="020B0604020202020204" pitchFamily="2" charset="-78"/>
              </a:rPr>
              <a:t/>
            </a:r>
            <a:br>
              <a:rPr lang="ru-RU" dirty="0">
                <a:latin typeface="Vetrino" pitchFamily="50" charset="0"/>
                <a:cs typeface="Aldhabi" panose="020B0604020202020204" pitchFamily="2" charset="-78"/>
              </a:rPr>
            </a:br>
            <a:r>
              <a:rPr lang="en-US" dirty="0">
                <a:latin typeface="Vetrino" pitchFamily="50" charset="0"/>
                <a:cs typeface="Aldhabi" panose="020B0604020202020204" pitchFamily="2" charset="-78"/>
              </a:rPr>
              <a:t>A</a:t>
            </a:r>
            <a:r>
              <a:rPr lang="ru-RU" dirty="0">
                <a:latin typeface="Vetrino" pitchFamily="50" charset="0"/>
                <a:cs typeface="Aldhabi" panose="020B0604020202020204" pitchFamily="2" charset="-78"/>
              </a:rPr>
              <a:t> </a:t>
            </a:r>
            <a:r>
              <a:rPr lang="en-US" dirty="0">
                <a:latin typeface="Vetrino" pitchFamily="50" charset="0"/>
                <a:cs typeface="Aldhabi" panose="020B0604020202020204" pitchFamily="2" charset="-78"/>
              </a:rPr>
              <a:t>DEEFERENSE</a:t>
            </a:r>
            <a:r>
              <a:rPr lang="ru-RU" dirty="0">
                <a:latin typeface="Vetrino" pitchFamily="50" charset="0"/>
                <a:cs typeface="Aldhabi" panose="020B0604020202020204" pitchFamily="2" charset="-78"/>
              </a:rPr>
              <a:t>»</a:t>
            </a:r>
            <a:br>
              <a:rPr lang="ru-RU" dirty="0">
                <a:latin typeface="Vetrino" pitchFamily="50" charset="0"/>
                <a:cs typeface="Aldhabi" panose="020B0604020202020204" pitchFamily="2" charset="-78"/>
              </a:rPr>
            </a:br>
            <a:endParaRPr lang="ru-RU" dirty="0">
              <a:latin typeface="Bahnschrift Light Condensed" panose="020B0502040204020203" pitchFamily="34" charset="0"/>
              <a:cs typeface="Aldhabi" panose="020B0604020202020204" pitchFamily="2" charset="-78"/>
            </a:endParaRPr>
          </a:p>
        </p:txBody>
      </p:sp>
      <p:sp>
        <p:nvSpPr>
          <p:cNvPr id="3" name="Подзаголовок 2">
            <a:extLst>
              <a:ext uri="{FF2B5EF4-FFF2-40B4-BE49-F238E27FC236}">
                <a16:creationId xmlns:a16="http://schemas.microsoft.com/office/drawing/2014/main" xmlns="" id="{6687C4D3-829E-09B8-8494-24C6106C9444}"/>
              </a:ext>
            </a:extLst>
          </p:cNvPr>
          <p:cNvSpPr>
            <a:spLocks noGrp="1"/>
          </p:cNvSpPr>
          <p:nvPr>
            <p:ph type="subTitle" idx="1"/>
          </p:nvPr>
        </p:nvSpPr>
        <p:spPr>
          <a:xfrm>
            <a:off x="685800" y="5164112"/>
            <a:ext cx="7029450" cy="1293837"/>
          </a:xfrm>
          <a:prstGeom prst="roundRect">
            <a:avLst/>
          </a:prstGeom>
          <a:solidFill>
            <a:srgbClr val="7C2838"/>
          </a:solidFill>
        </p:spPr>
        <p:style>
          <a:lnRef idx="2">
            <a:schemeClr val="dk1"/>
          </a:lnRef>
          <a:fillRef idx="1">
            <a:schemeClr val="lt1"/>
          </a:fillRef>
          <a:effectRef idx="0">
            <a:schemeClr val="dk1"/>
          </a:effectRef>
          <a:fontRef idx="minor">
            <a:schemeClr val="dk1"/>
          </a:fontRef>
        </p:style>
        <p:txBody>
          <a:bodyPr>
            <a:noAutofit/>
          </a:bodyPr>
          <a:lstStyle/>
          <a:p>
            <a:r>
              <a:rPr lang="ru-RU" sz="3200" dirty="0">
                <a:solidFill>
                  <a:srgbClr val="F6F4F4"/>
                </a:solidFill>
                <a:latin typeface="Bahnschrift Light Condensed" panose="020B0502040204020203" pitchFamily="34" charset="0"/>
                <a:cs typeface="Aldhabi" panose="020B0604020202020204" pitchFamily="2" charset="-78"/>
              </a:rPr>
              <a:t>ИЛИ ПРИЛИЧНЫЙ ПОВОД НАПИТЬСЯ</a:t>
            </a:r>
            <a:endParaRPr lang="ru-RU" sz="3200" dirty="0">
              <a:solidFill>
                <a:srgbClr val="F6F4F4"/>
              </a:solidFill>
            </a:endParaRPr>
          </a:p>
        </p:txBody>
      </p:sp>
      <p:sp>
        <p:nvSpPr>
          <p:cNvPr id="6" name="TextBox 5">
            <a:extLst>
              <a:ext uri="{FF2B5EF4-FFF2-40B4-BE49-F238E27FC236}">
                <a16:creationId xmlns:a16="http://schemas.microsoft.com/office/drawing/2014/main" xmlns="" id="{15783EB9-32C8-CD86-2191-0406A31FD332}"/>
              </a:ext>
            </a:extLst>
          </p:cNvPr>
          <p:cNvSpPr txBox="1"/>
          <p:nvPr/>
        </p:nvSpPr>
        <p:spPr>
          <a:xfrm>
            <a:off x="685800" y="2910309"/>
            <a:ext cx="3422650" cy="1754326"/>
          </a:xfrm>
          <a:prstGeom prst="rect">
            <a:avLst/>
          </a:prstGeom>
          <a:noFill/>
          <a:ln>
            <a:noFill/>
          </a:ln>
        </p:spPr>
        <p:txBody>
          <a:bodyPr wrap="square" rtlCol="0">
            <a:spAutoFit/>
          </a:bodyPr>
          <a:lstStyle/>
          <a:p>
            <a:r>
              <a:rPr lang="ru-RU" sz="5400" dirty="0">
                <a:solidFill>
                  <a:schemeClr val="bg1">
                    <a:lumMod val="25000"/>
                  </a:schemeClr>
                </a:solidFill>
                <a:latin typeface="Bahnschrift Light Condensed" panose="020B0502040204020203" pitchFamily="34" charset="0"/>
                <a:cs typeface="Aldhabi" panose="020B0604020202020204" pitchFamily="2" charset="-78"/>
              </a:rPr>
              <a:t>ВИННЫЙ ВЕЧЕР</a:t>
            </a:r>
            <a:endParaRPr lang="ru-RU" sz="5400" dirty="0">
              <a:solidFill>
                <a:schemeClr val="bg1">
                  <a:lumMod val="25000"/>
                </a:schemeClr>
              </a:solidFill>
            </a:endParaRPr>
          </a:p>
        </p:txBody>
      </p:sp>
      <p:cxnSp>
        <p:nvCxnSpPr>
          <p:cNvPr id="9" name="Прямая соединительная линия 8">
            <a:extLst>
              <a:ext uri="{FF2B5EF4-FFF2-40B4-BE49-F238E27FC236}">
                <a16:creationId xmlns:a16="http://schemas.microsoft.com/office/drawing/2014/main" xmlns="" id="{7A7F8EC2-B19D-D039-7D0E-314B74C4DED0}"/>
              </a:ext>
            </a:extLst>
          </p:cNvPr>
          <p:cNvCxnSpPr>
            <a:cxnSpLocks/>
          </p:cNvCxnSpPr>
          <p:nvPr/>
        </p:nvCxnSpPr>
        <p:spPr>
          <a:xfrm>
            <a:off x="685800" y="4978801"/>
            <a:ext cx="10896600" cy="0"/>
          </a:xfrm>
          <a:prstGeom prst="line">
            <a:avLst/>
          </a:prstGeom>
          <a:ln>
            <a:solidFill>
              <a:srgbClr val="7C2838"/>
            </a:solidFill>
          </a:ln>
        </p:spPr>
        <p:style>
          <a:lnRef idx="2">
            <a:schemeClr val="accent1"/>
          </a:lnRef>
          <a:fillRef idx="0">
            <a:schemeClr val="accent1"/>
          </a:fillRef>
          <a:effectRef idx="1">
            <a:schemeClr val="accent1"/>
          </a:effectRef>
          <a:fontRef idx="minor">
            <a:schemeClr val="tx1"/>
          </a:fontRef>
        </p:style>
      </p:cxnSp>
      <p:sp>
        <p:nvSpPr>
          <p:cNvPr id="4" name="Прямоугольник 3"/>
          <p:cNvSpPr/>
          <p:nvPr/>
        </p:nvSpPr>
        <p:spPr>
          <a:xfrm>
            <a:off x="8252828" y="4479969"/>
            <a:ext cx="3733714" cy="369332"/>
          </a:xfrm>
          <a:prstGeom prst="rect">
            <a:avLst/>
          </a:prstGeom>
        </p:spPr>
        <p:txBody>
          <a:bodyPr wrap="none">
            <a:spAutoFit/>
          </a:bodyPr>
          <a:lstStyle/>
          <a:p>
            <a:r>
              <a:rPr lang="ru-RU" dirty="0"/>
              <a:t>Черныш Диана </a:t>
            </a:r>
            <a:r>
              <a:rPr lang="ru-RU" dirty="0" smtClean="0"/>
              <a:t>Владимировна</a:t>
            </a:r>
            <a:r>
              <a:rPr lang="ru-RU" dirty="0"/>
              <a:t> </a:t>
            </a:r>
            <a:r>
              <a:rPr lang="ru-RU" dirty="0" smtClean="0"/>
              <a:t>и др.</a:t>
            </a:r>
            <a:endParaRPr lang="ru-RU" dirty="0"/>
          </a:p>
        </p:txBody>
      </p:sp>
    </p:spTree>
    <p:extLst>
      <p:ext uri="{BB962C8B-B14F-4D97-AF65-F5344CB8AC3E}">
        <p14:creationId xmlns:p14="http://schemas.microsoft.com/office/powerpoint/2010/main" val="1734171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xmlns="" id="{7641EEA2-C1A5-B04E-EAD3-D40F2E24EE35}"/>
              </a:ext>
            </a:extLst>
          </p:cNvPr>
          <p:cNvSpPr>
            <a:spLocks noGrp="1" noRot="1" noMove="1" noResize="1" noEditPoints="1" noAdjustHandles="1" noChangeArrowheads="1" noChangeShapeType="1"/>
          </p:cNvSpPr>
          <p:nvPr/>
        </p:nvSpPr>
        <p:spPr>
          <a:xfrm>
            <a:off x="-53340" y="-83820"/>
            <a:ext cx="12367260" cy="70256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3" name="Подзаголовок 2">
            <a:extLst>
              <a:ext uri="{FF2B5EF4-FFF2-40B4-BE49-F238E27FC236}">
                <a16:creationId xmlns:a16="http://schemas.microsoft.com/office/drawing/2014/main" xmlns="" id="{6687C4D3-829E-09B8-8494-24C6106C9444}"/>
              </a:ext>
            </a:extLst>
          </p:cNvPr>
          <p:cNvSpPr>
            <a:spLocks noGrp="1"/>
          </p:cNvSpPr>
          <p:nvPr>
            <p:ph type="subTitle" idx="1"/>
          </p:nvPr>
        </p:nvSpPr>
        <p:spPr>
          <a:xfrm>
            <a:off x="2369820" y="2177072"/>
            <a:ext cx="7452360" cy="726148"/>
          </a:xfrm>
          <a:prstGeom prst="roundRect">
            <a:avLst/>
          </a:prstGeom>
          <a:solidFill>
            <a:srgbClr val="F6F4F4"/>
          </a:solidFill>
          <a:ln>
            <a:solidFill>
              <a:srgbClr val="F6F4F4"/>
            </a:solidFill>
          </a:ln>
        </p:spPr>
        <p:style>
          <a:lnRef idx="2">
            <a:schemeClr val="dk1"/>
          </a:lnRef>
          <a:fillRef idx="1">
            <a:schemeClr val="lt1"/>
          </a:fillRef>
          <a:effectRef idx="0">
            <a:schemeClr val="dk1"/>
          </a:effectRef>
          <a:fontRef idx="minor">
            <a:schemeClr val="dk1"/>
          </a:fontRef>
        </p:style>
        <p:txBody>
          <a:bodyPr>
            <a:noAutofit/>
          </a:bodyPr>
          <a:lstStyle/>
          <a:p>
            <a:r>
              <a:rPr lang="ru-RU" sz="2800" dirty="0">
                <a:solidFill>
                  <a:srgbClr val="7C2838"/>
                </a:solidFill>
                <a:latin typeface="Bahnschrift Light Condensed" panose="020B0502040204020203" pitchFamily="34" charset="0"/>
                <a:cs typeface="Aldhabi" panose="020B0604020202020204" pitchFamily="2" charset="-78"/>
              </a:rPr>
              <a:t>СЛОЖНО ЛИ РАЗБИРАТЬСЯ В ВИНЕ?</a:t>
            </a:r>
            <a:endParaRPr lang="ru-RU" sz="2800" dirty="0">
              <a:solidFill>
                <a:srgbClr val="7C2838"/>
              </a:solidFill>
            </a:endParaRPr>
          </a:p>
        </p:txBody>
      </p:sp>
      <p:pic>
        <p:nvPicPr>
          <p:cNvPr id="10" name="Рисунок 9" descr="Изображение выглядит как текст, графическая вставка">
            <a:extLst>
              <a:ext uri="{FF2B5EF4-FFF2-40B4-BE49-F238E27FC236}">
                <a16:creationId xmlns:a16="http://schemas.microsoft.com/office/drawing/2014/main" xmlns="" id="{9D420919-32D5-2730-AD48-043D0F9C761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05" b="89873" l="7540" r="89683">
                        <a14:foregroundMark x1="7540" y1="50211" x2="7540" y2="50211"/>
                        <a14:foregroundMark x1="36111" y1="15190" x2="36111" y2="15190"/>
                        <a14:foregroundMark x1="27381" y1="21097" x2="27381" y2="21097"/>
                        <a14:foregroundMark x1="69048" y1="10549" x2="69048" y2="10549"/>
                        <a14:foregroundMark x1="77778" y1="10970" x2="77778" y2="10970"/>
                        <a14:foregroundMark x1="71429" y1="10549" x2="71429" y2="10549"/>
                        <a14:foregroundMark x1="76984" y1="11814" x2="76984" y2="11814"/>
                        <a14:foregroundMark x1="76984" y1="11814" x2="76984" y2="11814"/>
                        <a14:foregroundMark x1="76984" y1="11392" x2="76984" y2="11392"/>
                        <a14:foregroundMark x1="71429" y1="89873" x2="71429" y2="89873"/>
                        <a14:foregroundMark x1="77778" y1="86498" x2="77778" y2="86498"/>
                      </a14:backgroundRemoval>
                    </a14:imgEffect>
                  </a14:imgLayer>
                </a14:imgProps>
              </a:ext>
              <a:ext uri="{28A0092B-C50C-407E-A947-70E740481C1C}">
                <a14:useLocalDpi xmlns:a14="http://schemas.microsoft.com/office/drawing/2010/main" val="0"/>
              </a:ext>
            </a:extLst>
          </a:blip>
          <a:stretch>
            <a:fillRect/>
          </a:stretch>
        </p:blipFill>
        <p:spPr>
          <a:xfrm>
            <a:off x="4895682" y="3680460"/>
            <a:ext cx="2400635" cy="2257740"/>
          </a:xfrm>
          <a:prstGeom prst="rect">
            <a:avLst/>
          </a:prstGeom>
        </p:spPr>
      </p:pic>
    </p:spTree>
    <p:extLst>
      <p:ext uri="{BB962C8B-B14F-4D97-AF65-F5344CB8AC3E}">
        <p14:creationId xmlns:p14="http://schemas.microsoft.com/office/powerpoint/2010/main" val="170118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51A94B6-7681-4228-7AA3-EC1976BE9168}"/>
              </a:ext>
            </a:extLst>
          </p:cNvPr>
          <p:cNvSpPr>
            <a:spLocks noGrp="1"/>
          </p:cNvSpPr>
          <p:nvPr>
            <p:ph type="title"/>
          </p:nvPr>
        </p:nvSpPr>
        <p:spPr/>
        <p:txBody>
          <a:bodyPr>
            <a:normAutofit/>
          </a:bodyPr>
          <a:lstStyle/>
          <a:p>
            <a:r>
              <a:rPr lang="ru-RU" sz="5400" dirty="0">
                <a:latin typeface="Bahnschrift Light Condensed" panose="020B0502040204020203" pitchFamily="34" charset="0"/>
              </a:rPr>
              <a:t>ЧТО ТАКОЕ ВИНО?</a:t>
            </a:r>
            <a:endParaRPr lang="ru-RU" sz="5400" dirty="0"/>
          </a:p>
        </p:txBody>
      </p:sp>
      <p:sp>
        <p:nvSpPr>
          <p:cNvPr id="3" name="Объект 2">
            <a:extLst>
              <a:ext uri="{FF2B5EF4-FFF2-40B4-BE49-F238E27FC236}">
                <a16:creationId xmlns:a16="http://schemas.microsoft.com/office/drawing/2014/main" xmlns="" id="{0D46C42F-B62A-8A2F-D10E-72CE692953B6}"/>
              </a:ext>
            </a:extLst>
          </p:cNvPr>
          <p:cNvSpPr>
            <a:spLocks noGrp="1"/>
          </p:cNvSpPr>
          <p:nvPr>
            <p:ph idx="1"/>
          </p:nvPr>
        </p:nvSpPr>
        <p:spPr>
          <a:xfrm>
            <a:off x="706395" y="2098675"/>
            <a:ext cx="6542904" cy="4351338"/>
          </a:xfrm>
        </p:spPr>
        <p:txBody>
          <a:bodyPr>
            <a:normAutofit lnSpcReduction="10000"/>
          </a:bodyPr>
          <a:lstStyle/>
          <a:p>
            <a:pPr marL="0" indent="0">
              <a:buNone/>
            </a:pPr>
            <a:r>
              <a:rPr lang="ru-RU" sz="2000" dirty="0">
                <a:solidFill>
                  <a:srgbClr val="433737"/>
                </a:solidFill>
                <a:latin typeface="Bahnschrift Light Condensed" panose="020B0502040204020203" pitchFamily="34" charset="0"/>
              </a:rPr>
              <a:t>Виноградное вино – алкогольный напиток, получаемый полным или частичным сбраживанием виноградного сусла (сока), виноградной мезги (смесь сока, гребней и дробленных ягод) и целых ягод, крепость которого должна составлять не менее 8,5%.</a:t>
            </a:r>
          </a:p>
          <a:p>
            <a:pPr marL="0" indent="0">
              <a:buNone/>
            </a:pPr>
            <a:r>
              <a:rPr lang="ru-RU" sz="2000" dirty="0">
                <a:solidFill>
                  <a:srgbClr val="433737"/>
                </a:solidFill>
                <a:latin typeface="Bahnschrift Light Condensed" panose="020B0502040204020203" pitchFamily="34" charset="0"/>
              </a:rPr>
              <a:t>Специальные вина приготавливаются с добавлением этилового спирта и ряда других веществ, разрешенных к применению винодельческим законодательством. </a:t>
            </a:r>
          </a:p>
          <a:p>
            <a:pPr marL="0" indent="0">
              <a:buNone/>
            </a:pPr>
            <a:r>
              <a:rPr lang="ru-RU" sz="2000" dirty="0">
                <a:solidFill>
                  <a:srgbClr val="433737"/>
                </a:solidFill>
                <a:latin typeface="Bahnschrift Light Condensed" panose="020B0502040204020203" pitchFamily="34" charset="0"/>
              </a:rPr>
              <a:t>Основные показатели вин:</a:t>
            </a:r>
          </a:p>
          <a:p>
            <a:r>
              <a:rPr lang="ru-RU" sz="2000" dirty="0" smtClean="0">
                <a:solidFill>
                  <a:srgbClr val="433737"/>
                </a:solidFill>
                <a:latin typeface="Bahnschrift Light Condensed" panose="020B0502040204020203" pitchFamily="34" charset="0"/>
              </a:rPr>
              <a:t>Крепость </a:t>
            </a:r>
            <a:r>
              <a:rPr lang="ru-RU" sz="2000" dirty="0">
                <a:solidFill>
                  <a:srgbClr val="433737"/>
                </a:solidFill>
                <a:latin typeface="Bahnschrift Light Condensed" panose="020B0502040204020203" pitchFamily="34" charset="0"/>
              </a:rPr>
              <a:t>(%об) – количество чистого спирта в мл. на 100 мл. вина</a:t>
            </a:r>
          </a:p>
          <a:p>
            <a:r>
              <a:rPr lang="ru-RU" sz="2000" dirty="0">
                <a:solidFill>
                  <a:srgbClr val="433737"/>
                </a:solidFill>
                <a:latin typeface="Bahnschrift Light Condensed" panose="020B0502040204020203" pitchFamily="34" charset="0"/>
              </a:rPr>
              <a:t>Сахаристость (г/л) – количество сахара в граммах на 1 литр вина</a:t>
            </a:r>
          </a:p>
        </p:txBody>
      </p:sp>
      <p:pic>
        <p:nvPicPr>
          <p:cNvPr id="1026" name="Picture 2">
            <a:extLst>
              <a:ext uri="{FF2B5EF4-FFF2-40B4-BE49-F238E27FC236}">
                <a16:creationId xmlns:a16="http://schemas.microsoft.com/office/drawing/2014/main" xmlns="" id="{416FC1E5-388C-3A37-7A58-F0DFDA292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680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EF53C85-5E84-F2D6-36BC-0B0713852FE2}"/>
              </a:ext>
            </a:extLst>
          </p:cNvPr>
          <p:cNvSpPr>
            <a:spLocks noGrp="1"/>
          </p:cNvSpPr>
          <p:nvPr>
            <p:ph type="title"/>
          </p:nvPr>
        </p:nvSpPr>
        <p:spPr/>
        <p:txBody>
          <a:bodyPr>
            <a:normAutofit/>
          </a:bodyPr>
          <a:lstStyle/>
          <a:p>
            <a:r>
              <a:rPr lang="ru-RU" sz="5400" dirty="0">
                <a:latin typeface="Bahnschrift Light Condensed" panose="020B0502040204020203" pitchFamily="34" charset="0"/>
              </a:rPr>
              <a:t>КЛАССИФИКАЦИЯ ВИН </a:t>
            </a:r>
            <a:r>
              <a:rPr lang="ru-RU" sz="4000" dirty="0">
                <a:solidFill>
                  <a:srgbClr val="433737"/>
                </a:solidFill>
                <a:latin typeface="Bahnschrift Light Condensed" panose="020B0502040204020203" pitchFamily="34" charset="0"/>
              </a:rPr>
              <a:t>по цвету </a:t>
            </a:r>
          </a:p>
        </p:txBody>
      </p:sp>
      <p:pic>
        <p:nvPicPr>
          <p:cNvPr id="9" name="Объект 8" descr="Изображение выглядит как текст, графическая вставка&#10;&#10;Автоматически созданное описание">
            <a:extLst>
              <a:ext uri="{FF2B5EF4-FFF2-40B4-BE49-F238E27FC236}">
                <a16:creationId xmlns:a16="http://schemas.microsoft.com/office/drawing/2014/main" xmlns="" id="{D4FD1B3D-3EBB-68AF-3D98-EBD2A25F6925}"/>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6407"/>
                    </a14:imgEffect>
                  </a14:imgLayer>
                </a14:imgProps>
              </a:ext>
              <a:ext uri="{28A0092B-C50C-407E-A947-70E740481C1C}">
                <a14:useLocalDpi xmlns:a14="http://schemas.microsoft.com/office/drawing/2010/main" val="0"/>
              </a:ext>
            </a:extLst>
          </a:blip>
          <a:stretch>
            <a:fillRect/>
          </a:stretch>
        </p:blipFill>
        <p:spPr>
          <a:xfrm>
            <a:off x="977820" y="1690688"/>
            <a:ext cx="10981425" cy="4719901"/>
          </a:xfrm>
        </p:spPr>
      </p:pic>
      <p:sp>
        <p:nvSpPr>
          <p:cNvPr id="10" name="TextBox 9">
            <a:extLst>
              <a:ext uri="{FF2B5EF4-FFF2-40B4-BE49-F238E27FC236}">
                <a16:creationId xmlns:a16="http://schemas.microsoft.com/office/drawing/2014/main" xmlns="" id="{6704247F-8B6D-87BC-A21B-D2A630A2F1A2}"/>
              </a:ext>
            </a:extLst>
          </p:cNvPr>
          <p:cNvSpPr txBox="1"/>
          <p:nvPr/>
        </p:nvSpPr>
        <p:spPr>
          <a:xfrm>
            <a:off x="1957493" y="2660915"/>
            <a:ext cx="1361440" cy="369332"/>
          </a:xfrm>
          <a:prstGeom prst="rect">
            <a:avLst/>
          </a:prstGeom>
          <a:noFill/>
        </p:spPr>
        <p:txBody>
          <a:bodyPr wrap="square" rtlCol="0">
            <a:spAutoFit/>
          </a:bodyPr>
          <a:lstStyle/>
          <a:p>
            <a:r>
              <a:rPr lang="ru-RU" dirty="0">
                <a:solidFill>
                  <a:srgbClr val="F6F4F4"/>
                </a:solidFill>
                <a:latin typeface="Bahnschrift Light SemiCondensed" panose="020B0502040204020203" pitchFamily="34" charset="0"/>
              </a:rPr>
              <a:t>Белые</a:t>
            </a:r>
            <a:r>
              <a:rPr lang="ru-RU" dirty="0"/>
              <a:t> </a:t>
            </a:r>
          </a:p>
        </p:txBody>
      </p:sp>
      <p:sp>
        <p:nvSpPr>
          <p:cNvPr id="11" name="TextBox 10">
            <a:extLst>
              <a:ext uri="{FF2B5EF4-FFF2-40B4-BE49-F238E27FC236}">
                <a16:creationId xmlns:a16="http://schemas.microsoft.com/office/drawing/2014/main" xmlns="" id="{5FFFAFD3-6717-3CA4-A15E-DA31E43EBFA2}"/>
              </a:ext>
            </a:extLst>
          </p:cNvPr>
          <p:cNvSpPr txBox="1"/>
          <p:nvPr/>
        </p:nvSpPr>
        <p:spPr>
          <a:xfrm>
            <a:off x="5245946" y="2660915"/>
            <a:ext cx="1361440" cy="369332"/>
          </a:xfrm>
          <a:prstGeom prst="rect">
            <a:avLst/>
          </a:prstGeom>
          <a:noFill/>
        </p:spPr>
        <p:txBody>
          <a:bodyPr wrap="square" rtlCol="0">
            <a:spAutoFit/>
          </a:bodyPr>
          <a:lstStyle/>
          <a:p>
            <a:r>
              <a:rPr lang="ru-RU" dirty="0">
                <a:solidFill>
                  <a:srgbClr val="F6F4F4"/>
                </a:solidFill>
                <a:latin typeface="Bahnschrift Light SemiCondensed" panose="020B0502040204020203" pitchFamily="34" charset="0"/>
              </a:rPr>
              <a:t>Красные</a:t>
            </a:r>
            <a:r>
              <a:rPr lang="ru-RU" dirty="0"/>
              <a:t> </a:t>
            </a:r>
          </a:p>
        </p:txBody>
      </p:sp>
      <p:sp>
        <p:nvSpPr>
          <p:cNvPr id="12" name="TextBox 11">
            <a:extLst>
              <a:ext uri="{FF2B5EF4-FFF2-40B4-BE49-F238E27FC236}">
                <a16:creationId xmlns:a16="http://schemas.microsoft.com/office/drawing/2014/main" xmlns="" id="{A94A4D61-658C-0073-1871-A782A3352D4C}"/>
              </a:ext>
            </a:extLst>
          </p:cNvPr>
          <p:cNvSpPr txBox="1"/>
          <p:nvPr/>
        </p:nvSpPr>
        <p:spPr>
          <a:xfrm>
            <a:off x="8944187" y="2660915"/>
            <a:ext cx="1361440" cy="369332"/>
          </a:xfrm>
          <a:prstGeom prst="rect">
            <a:avLst/>
          </a:prstGeom>
          <a:noFill/>
        </p:spPr>
        <p:txBody>
          <a:bodyPr wrap="square" rtlCol="0">
            <a:spAutoFit/>
          </a:bodyPr>
          <a:lstStyle/>
          <a:p>
            <a:r>
              <a:rPr lang="ru-RU" dirty="0">
                <a:solidFill>
                  <a:srgbClr val="F6F4F4"/>
                </a:solidFill>
                <a:latin typeface="Bahnschrift Light SemiCondensed" panose="020B0502040204020203" pitchFamily="34" charset="0"/>
              </a:rPr>
              <a:t>Розовые</a:t>
            </a:r>
            <a:r>
              <a:rPr lang="ru-RU" dirty="0"/>
              <a:t> </a:t>
            </a:r>
          </a:p>
        </p:txBody>
      </p:sp>
      <p:sp>
        <p:nvSpPr>
          <p:cNvPr id="13" name="TextBox 12">
            <a:extLst>
              <a:ext uri="{FF2B5EF4-FFF2-40B4-BE49-F238E27FC236}">
                <a16:creationId xmlns:a16="http://schemas.microsoft.com/office/drawing/2014/main" xmlns="" id="{465038CA-FF94-57B8-494D-8E3DDE6769AF}"/>
              </a:ext>
            </a:extLst>
          </p:cNvPr>
          <p:cNvSpPr txBox="1"/>
          <p:nvPr/>
        </p:nvSpPr>
        <p:spPr>
          <a:xfrm>
            <a:off x="1253068" y="3439755"/>
            <a:ext cx="1822026" cy="584775"/>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Из какого винограда:</a:t>
            </a:r>
          </a:p>
        </p:txBody>
      </p:sp>
      <p:sp>
        <p:nvSpPr>
          <p:cNvPr id="14" name="TextBox 13">
            <a:extLst>
              <a:ext uri="{FF2B5EF4-FFF2-40B4-BE49-F238E27FC236}">
                <a16:creationId xmlns:a16="http://schemas.microsoft.com/office/drawing/2014/main" xmlns="" id="{AB16397A-E46F-7940-4DF8-E4D0AA1E9226}"/>
              </a:ext>
            </a:extLst>
          </p:cNvPr>
          <p:cNvSpPr txBox="1"/>
          <p:nvPr/>
        </p:nvSpPr>
        <p:spPr>
          <a:xfrm>
            <a:off x="4555068" y="3435721"/>
            <a:ext cx="2404533" cy="338554"/>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Из какого винограда:</a:t>
            </a:r>
          </a:p>
        </p:txBody>
      </p:sp>
      <p:sp>
        <p:nvSpPr>
          <p:cNvPr id="15" name="TextBox 14">
            <a:extLst>
              <a:ext uri="{FF2B5EF4-FFF2-40B4-BE49-F238E27FC236}">
                <a16:creationId xmlns:a16="http://schemas.microsoft.com/office/drawing/2014/main" xmlns="" id="{DEFD9AA6-23CC-F9D5-149D-4F142343FCFE}"/>
              </a:ext>
            </a:extLst>
          </p:cNvPr>
          <p:cNvSpPr txBox="1"/>
          <p:nvPr/>
        </p:nvSpPr>
        <p:spPr>
          <a:xfrm>
            <a:off x="8246997" y="3435721"/>
            <a:ext cx="2404533" cy="338554"/>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Из какого винограда:</a:t>
            </a:r>
          </a:p>
        </p:txBody>
      </p:sp>
      <p:sp>
        <p:nvSpPr>
          <p:cNvPr id="16" name="TextBox 15">
            <a:extLst>
              <a:ext uri="{FF2B5EF4-FFF2-40B4-BE49-F238E27FC236}">
                <a16:creationId xmlns:a16="http://schemas.microsoft.com/office/drawing/2014/main" xmlns="" id="{8D6DBF5F-5605-16A7-4992-2833F3145B9B}"/>
              </a:ext>
            </a:extLst>
          </p:cNvPr>
          <p:cNvSpPr txBox="1"/>
          <p:nvPr/>
        </p:nvSpPr>
        <p:spPr>
          <a:xfrm>
            <a:off x="1253067" y="4277307"/>
            <a:ext cx="877147" cy="369332"/>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Чаще -</a:t>
            </a:r>
          </a:p>
        </p:txBody>
      </p:sp>
      <p:sp>
        <p:nvSpPr>
          <p:cNvPr id="17" name="TextBox 16">
            <a:extLst>
              <a:ext uri="{FF2B5EF4-FFF2-40B4-BE49-F238E27FC236}">
                <a16:creationId xmlns:a16="http://schemas.microsoft.com/office/drawing/2014/main" xmlns="" id="{E057BD2A-A4FF-3048-392C-4EB0BDAABE78}"/>
              </a:ext>
            </a:extLst>
          </p:cNvPr>
          <p:cNvSpPr txBox="1"/>
          <p:nvPr/>
        </p:nvSpPr>
        <p:spPr>
          <a:xfrm>
            <a:off x="2353733" y="5362733"/>
            <a:ext cx="721361" cy="369332"/>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 реже</a:t>
            </a:r>
          </a:p>
        </p:txBody>
      </p:sp>
      <p:sp>
        <p:nvSpPr>
          <p:cNvPr id="19" name="TextBox 18">
            <a:extLst>
              <a:ext uri="{FF2B5EF4-FFF2-40B4-BE49-F238E27FC236}">
                <a16:creationId xmlns:a16="http://schemas.microsoft.com/office/drawing/2014/main" xmlns="" id="{075FC4EA-F44C-6BEC-2A49-90DBCCF85A2D}"/>
              </a:ext>
            </a:extLst>
          </p:cNvPr>
          <p:cNvSpPr txBox="1"/>
          <p:nvPr/>
        </p:nvSpPr>
        <p:spPr>
          <a:xfrm>
            <a:off x="8246997" y="5096489"/>
            <a:ext cx="2820631" cy="1077218"/>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Цвет зависит от сорта винограда, контакта винограда с кожицей и срока выдержки винограда</a:t>
            </a:r>
          </a:p>
        </p:txBody>
      </p:sp>
    </p:spTree>
    <p:extLst>
      <p:ext uri="{BB962C8B-B14F-4D97-AF65-F5344CB8AC3E}">
        <p14:creationId xmlns:p14="http://schemas.microsoft.com/office/powerpoint/2010/main" val="1938629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645B55-6A2E-949E-DAA3-7BB70B7B49F9}"/>
              </a:ext>
            </a:extLst>
          </p:cNvPr>
          <p:cNvSpPr>
            <a:spLocks noGrp="1"/>
          </p:cNvSpPr>
          <p:nvPr>
            <p:ph type="title"/>
          </p:nvPr>
        </p:nvSpPr>
        <p:spPr/>
        <p:txBody>
          <a:bodyPr>
            <a:normAutofit/>
          </a:bodyPr>
          <a:lstStyle/>
          <a:p>
            <a:r>
              <a:rPr lang="ru-RU" sz="5400" dirty="0">
                <a:latin typeface="Bahnschrift Light Condensed" panose="020B0502040204020203" pitchFamily="34" charset="0"/>
              </a:rPr>
              <a:t>КЛАССИФИКАЦИЯ ВИН </a:t>
            </a:r>
            <a:r>
              <a:rPr lang="ru-RU" sz="4000" dirty="0">
                <a:solidFill>
                  <a:srgbClr val="433737"/>
                </a:solidFill>
                <a:latin typeface="Bahnschrift Light Condensed" panose="020B0502040204020203" pitchFamily="34" charset="0"/>
              </a:rPr>
              <a:t>по сорту</a:t>
            </a:r>
            <a:endParaRPr lang="ru-RU" sz="4000" dirty="0">
              <a:solidFill>
                <a:srgbClr val="433737"/>
              </a:solidFill>
            </a:endParaRPr>
          </a:p>
        </p:txBody>
      </p:sp>
      <p:pic>
        <p:nvPicPr>
          <p:cNvPr id="5" name="Объект 4" descr="Изображение выглядит как текст, графическая вставка&#10;&#10;Автоматически созданное описание">
            <a:extLst>
              <a:ext uri="{FF2B5EF4-FFF2-40B4-BE49-F238E27FC236}">
                <a16:creationId xmlns:a16="http://schemas.microsoft.com/office/drawing/2014/main" xmlns="" id="{BA7DC9F6-07D2-3B92-8B37-EC9AC39FC59A}"/>
              </a:ext>
            </a:extLst>
          </p:cNvPr>
          <p:cNvPicPr>
            <a:picLocks noGrp="1" noRot="1" noChangeAspect="1" noMove="1" noResize="1" noEditPoints="1" noAdjustHandles="1" noChangeArrowheads="1" noChangeShapeType="1" noCrop="1"/>
          </p:cNvPicPr>
          <p:nvPr>
            <p:ph idx="1"/>
          </p:nvPr>
        </p:nvPicPr>
        <p:blipFill>
          <a:blip r:embed="rId3">
            <a:extLst>
              <a:ext uri="{BEBA8EAE-BF5A-486C-A8C5-ECC9F3942E4B}">
                <a14:imgProps xmlns:a14="http://schemas.microsoft.com/office/drawing/2010/main">
                  <a14:imgLayer r:embed="rId4">
                    <a14:imgEffect>
                      <a14:colorTemperature colorTemp="6495"/>
                    </a14:imgEffect>
                  </a14:imgLayer>
                </a14:imgProps>
              </a:ext>
              <a:ext uri="{28A0092B-C50C-407E-A947-70E740481C1C}">
                <a14:useLocalDpi xmlns:a14="http://schemas.microsoft.com/office/drawing/2010/main" val="0"/>
              </a:ext>
            </a:extLst>
          </a:blip>
          <a:stretch>
            <a:fillRect/>
          </a:stretch>
        </p:blipFill>
        <p:spPr>
          <a:xfrm>
            <a:off x="492870" y="1627271"/>
            <a:ext cx="11320421" cy="4865604"/>
          </a:xfrm>
        </p:spPr>
      </p:pic>
      <p:sp>
        <p:nvSpPr>
          <p:cNvPr id="6" name="TextBox 5">
            <a:extLst>
              <a:ext uri="{FF2B5EF4-FFF2-40B4-BE49-F238E27FC236}">
                <a16:creationId xmlns:a16="http://schemas.microsoft.com/office/drawing/2014/main" xmlns="" id="{131B45D4-118B-D308-B34B-6D6C76C04C8C}"/>
              </a:ext>
            </a:extLst>
          </p:cNvPr>
          <p:cNvSpPr txBox="1"/>
          <p:nvPr/>
        </p:nvSpPr>
        <p:spPr>
          <a:xfrm>
            <a:off x="2018453" y="2323251"/>
            <a:ext cx="988907" cy="276999"/>
          </a:xfrm>
          <a:prstGeom prst="rect">
            <a:avLst/>
          </a:prstGeom>
          <a:noFill/>
        </p:spPr>
        <p:txBody>
          <a:bodyPr wrap="square" rtlCol="0">
            <a:spAutoFit/>
          </a:bodyPr>
          <a:lstStyle/>
          <a:p>
            <a:r>
              <a:rPr lang="ru-RU" sz="1200" dirty="0">
                <a:solidFill>
                  <a:srgbClr val="F6F4F4"/>
                </a:solidFill>
                <a:latin typeface="Bahnschrift Light Condensed" panose="020B0502040204020203" pitchFamily="34" charset="0"/>
              </a:rPr>
              <a:t>Сортовые</a:t>
            </a:r>
          </a:p>
        </p:txBody>
      </p:sp>
      <p:sp>
        <p:nvSpPr>
          <p:cNvPr id="7" name="TextBox 6">
            <a:extLst>
              <a:ext uri="{FF2B5EF4-FFF2-40B4-BE49-F238E27FC236}">
                <a16:creationId xmlns:a16="http://schemas.microsoft.com/office/drawing/2014/main" xmlns="" id="{5AA6CDF3-4413-AF17-4FF2-04A29D1A097C}"/>
              </a:ext>
            </a:extLst>
          </p:cNvPr>
          <p:cNvSpPr txBox="1"/>
          <p:nvPr/>
        </p:nvSpPr>
        <p:spPr>
          <a:xfrm>
            <a:off x="5581227" y="2323251"/>
            <a:ext cx="988907" cy="276999"/>
          </a:xfrm>
          <a:prstGeom prst="rect">
            <a:avLst/>
          </a:prstGeom>
          <a:noFill/>
        </p:spPr>
        <p:txBody>
          <a:bodyPr wrap="square" rtlCol="0">
            <a:spAutoFit/>
          </a:bodyPr>
          <a:lstStyle/>
          <a:p>
            <a:r>
              <a:rPr lang="ru-RU" sz="1200" dirty="0" err="1">
                <a:solidFill>
                  <a:srgbClr val="F6F4F4"/>
                </a:solidFill>
                <a:latin typeface="Bahnschrift Light Condensed" panose="020B0502040204020203" pitchFamily="34" charset="0"/>
              </a:rPr>
              <a:t>Сепажные</a:t>
            </a:r>
            <a:endParaRPr lang="ru-RU" sz="1200" dirty="0">
              <a:solidFill>
                <a:srgbClr val="F6F4F4"/>
              </a:solidFill>
              <a:latin typeface="Bahnschrift Light Condensed" panose="020B0502040204020203" pitchFamily="34" charset="0"/>
            </a:endParaRPr>
          </a:p>
        </p:txBody>
      </p:sp>
      <p:sp>
        <p:nvSpPr>
          <p:cNvPr id="8" name="TextBox 7">
            <a:extLst>
              <a:ext uri="{FF2B5EF4-FFF2-40B4-BE49-F238E27FC236}">
                <a16:creationId xmlns:a16="http://schemas.microsoft.com/office/drawing/2014/main" xmlns="" id="{AF7C2DA8-A260-2709-3D26-CD08D7DEBB51}"/>
              </a:ext>
            </a:extLst>
          </p:cNvPr>
          <p:cNvSpPr txBox="1"/>
          <p:nvPr/>
        </p:nvSpPr>
        <p:spPr>
          <a:xfrm>
            <a:off x="8978052" y="2323251"/>
            <a:ext cx="988907" cy="276999"/>
          </a:xfrm>
          <a:prstGeom prst="rect">
            <a:avLst/>
          </a:prstGeom>
          <a:noFill/>
        </p:spPr>
        <p:txBody>
          <a:bodyPr wrap="square" rtlCol="0">
            <a:spAutoFit/>
          </a:bodyPr>
          <a:lstStyle/>
          <a:p>
            <a:r>
              <a:rPr lang="ru-RU" sz="1200" dirty="0" err="1">
                <a:solidFill>
                  <a:srgbClr val="F6F4F4"/>
                </a:solidFill>
                <a:latin typeface="Bahnschrift Light Condensed" panose="020B0502040204020203" pitchFamily="34" charset="0"/>
              </a:rPr>
              <a:t>Купажные</a:t>
            </a:r>
            <a:endParaRPr lang="ru-RU" sz="1200" dirty="0">
              <a:solidFill>
                <a:srgbClr val="F6F4F4"/>
              </a:solidFill>
              <a:latin typeface="Bahnschrift Light Condensed" panose="020B0502040204020203" pitchFamily="34" charset="0"/>
            </a:endParaRPr>
          </a:p>
        </p:txBody>
      </p:sp>
      <p:sp>
        <p:nvSpPr>
          <p:cNvPr id="9" name="TextBox 8">
            <a:extLst>
              <a:ext uri="{FF2B5EF4-FFF2-40B4-BE49-F238E27FC236}">
                <a16:creationId xmlns:a16="http://schemas.microsoft.com/office/drawing/2014/main" xmlns="" id="{1ABAB1D1-7E22-02F6-EB29-CD5F307DEE0D}"/>
              </a:ext>
            </a:extLst>
          </p:cNvPr>
          <p:cNvSpPr txBox="1"/>
          <p:nvPr/>
        </p:nvSpPr>
        <p:spPr>
          <a:xfrm>
            <a:off x="2030308" y="2692583"/>
            <a:ext cx="1740747" cy="584775"/>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или </a:t>
            </a:r>
            <a:r>
              <a:rPr lang="ru-RU" sz="1600" dirty="0" err="1">
                <a:solidFill>
                  <a:srgbClr val="433737"/>
                </a:solidFill>
                <a:latin typeface="Bahnschrift Light Condensed" panose="020B0502040204020203" pitchFamily="34" charset="0"/>
              </a:rPr>
              <a:t>моносепажные</a:t>
            </a:r>
            <a:r>
              <a:rPr lang="ru-RU" sz="1600" dirty="0">
                <a:solidFill>
                  <a:srgbClr val="433737"/>
                </a:solidFill>
              </a:rPr>
              <a:t> </a:t>
            </a:r>
          </a:p>
        </p:txBody>
      </p:sp>
      <p:sp>
        <p:nvSpPr>
          <p:cNvPr id="10" name="TextBox 9">
            <a:extLst>
              <a:ext uri="{FF2B5EF4-FFF2-40B4-BE49-F238E27FC236}">
                <a16:creationId xmlns:a16="http://schemas.microsoft.com/office/drawing/2014/main" xmlns="" id="{96ADBE0A-ABBD-E088-D9CF-E27ECC7A72AD}"/>
              </a:ext>
            </a:extLst>
          </p:cNvPr>
          <p:cNvSpPr txBox="1"/>
          <p:nvPr/>
        </p:nvSpPr>
        <p:spPr>
          <a:xfrm>
            <a:off x="5849622" y="3658475"/>
            <a:ext cx="370840" cy="369332"/>
          </a:xfrm>
          <a:prstGeom prst="rect">
            <a:avLst/>
          </a:prstGeom>
          <a:solidFill>
            <a:srgbClr val="F6F4F4"/>
          </a:solidFill>
        </p:spPr>
        <p:txBody>
          <a:bodyPr wrap="square" rtlCol="0">
            <a:spAutoFit/>
          </a:bodyPr>
          <a:lstStyle/>
          <a:p>
            <a:r>
              <a:rPr lang="ru-RU" dirty="0">
                <a:solidFill>
                  <a:srgbClr val="433737"/>
                </a:solidFill>
                <a:latin typeface="Bahnschrift Light Condensed" panose="020B0502040204020203" pitchFamily="34" charset="0"/>
              </a:rPr>
              <a:t>+</a:t>
            </a:r>
            <a:endParaRPr lang="ru-RU" dirty="0">
              <a:solidFill>
                <a:srgbClr val="433737"/>
              </a:solidFill>
            </a:endParaRPr>
          </a:p>
        </p:txBody>
      </p:sp>
      <p:sp>
        <p:nvSpPr>
          <p:cNvPr id="11" name="TextBox 10">
            <a:extLst>
              <a:ext uri="{FF2B5EF4-FFF2-40B4-BE49-F238E27FC236}">
                <a16:creationId xmlns:a16="http://schemas.microsoft.com/office/drawing/2014/main" xmlns="" id="{2D7046DD-2557-4E87-50C0-C646B163E424}"/>
              </a:ext>
            </a:extLst>
          </p:cNvPr>
          <p:cNvSpPr txBox="1"/>
          <p:nvPr/>
        </p:nvSpPr>
        <p:spPr>
          <a:xfrm>
            <a:off x="2174240" y="3658475"/>
            <a:ext cx="524934"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или</a:t>
            </a:r>
            <a:endParaRPr lang="ru-RU" sz="1400" dirty="0">
              <a:solidFill>
                <a:srgbClr val="433737"/>
              </a:solidFill>
            </a:endParaRPr>
          </a:p>
        </p:txBody>
      </p:sp>
      <p:sp>
        <p:nvSpPr>
          <p:cNvPr id="12" name="TextBox 11">
            <a:extLst>
              <a:ext uri="{FF2B5EF4-FFF2-40B4-BE49-F238E27FC236}">
                <a16:creationId xmlns:a16="http://schemas.microsoft.com/office/drawing/2014/main" xmlns="" id="{213EDCEC-EA53-53AB-71FE-B823EC0E1105}"/>
              </a:ext>
            </a:extLst>
          </p:cNvPr>
          <p:cNvSpPr txBox="1"/>
          <p:nvPr/>
        </p:nvSpPr>
        <p:spPr>
          <a:xfrm>
            <a:off x="9239674" y="3658475"/>
            <a:ext cx="370840" cy="369332"/>
          </a:xfrm>
          <a:prstGeom prst="rect">
            <a:avLst/>
          </a:prstGeom>
          <a:solidFill>
            <a:srgbClr val="F6F4F4"/>
          </a:solidFill>
        </p:spPr>
        <p:txBody>
          <a:bodyPr wrap="square" rtlCol="0">
            <a:spAutoFit/>
          </a:bodyPr>
          <a:lstStyle/>
          <a:p>
            <a:r>
              <a:rPr lang="ru-RU" dirty="0">
                <a:solidFill>
                  <a:srgbClr val="433737"/>
                </a:solidFill>
                <a:latin typeface="Bahnschrift Light Condensed" panose="020B0502040204020203" pitchFamily="34" charset="0"/>
              </a:rPr>
              <a:t>+</a:t>
            </a:r>
            <a:endParaRPr lang="ru-RU" dirty="0">
              <a:solidFill>
                <a:srgbClr val="433737"/>
              </a:solidFill>
            </a:endParaRPr>
          </a:p>
        </p:txBody>
      </p:sp>
      <p:sp>
        <p:nvSpPr>
          <p:cNvPr id="13" name="TextBox 12">
            <a:extLst>
              <a:ext uri="{FF2B5EF4-FFF2-40B4-BE49-F238E27FC236}">
                <a16:creationId xmlns:a16="http://schemas.microsoft.com/office/drawing/2014/main" xmlns="" id="{BED2F03E-7BA9-1D03-BFA9-1015FCEE0840}"/>
              </a:ext>
            </a:extLst>
          </p:cNvPr>
          <p:cNvSpPr txBox="1"/>
          <p:nvPr/>
        </p:nvSpPr>
        <p:spPr>
          <a:xfrm>
            <a:off x="9239674" y="4474661"/>
            <a:ext cx="370840" cy="369332"/>
          </a:xfrm>
          <a:prstGeom prst="rect">
            <a:avLst/>
          </a:prstGeom>
          <a:solidFill>
            <a:srgbClr val="F6F4F4"/>
          </a:solidFill>
        </p:spPr>
        <p:txBody>
          <a:bodyPr wrap="square" rtlCol="0">
            <a:spAutoFit/>
          </a:bodyPr>
          <a:lstStyle/>
          <a:p>
            <a:r>
              <a:rPr lang="ru-RU" dirty="0">
                <a:solidFill>
                  <a:srgbClr val="433737"/>
                </a:solidFill>
                <a:latin typeface="Bahnschrift Light Condensed" panose="020B0502040204020203" pitchFamily="34" charset="0"/>
              </a:rPr>
              <a:t>+</a:t>
            </a:r>
            <a:endParaRPr lang="ru-RU" dirty="0">
              <a:solidFill>
                <a:srgbClr val="433737"/>
              </a:solidFill>
            </a:endParaRPr>
          </a:p>
        </p:txBody>
      </p:sp>
      <p:sp>
        <p:nvSpPr>
          <p:cNvPr id="14" name="TextBox 13">
            <a:extLst>
              <a:ext uri="{FF2B5EF4-FFF2-40B4-BE49-F238E27FC236}">
                <a16:creationId xmlns:a16="http://schemas.microsoft.com/office/drawing/2014/main" xmlns="" id="{A8E57E82-1344-F56A-57C5-7A5DA78D4D78}"/>
              </a:ext>
            </a:extLst>
          </p:cNvPr>
          <p:cNvSpPr txBox="1"/>
          <p:nvPr/>
        </p:nvSpPr>
        <p:spPr>
          <a:xfrm>
            <a:off x="1474046" y="4304769"/>
            <a:ext cx="2297009" cy="584775"/>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Из одного сорта винограда</a:t>
            </a:r>
          </a:p>
        </p:txBody>
      </p:sp>
      <p:sp>
        <p:nvSpPr>
          <p:cNvPr id="15" name="TextBox 14">
            <a:extLst>
              <a:ext uri="{FF2B5EF4-FFF2-40B4-BE49-F238E27FC236}">
                <a16:creationId xmlns:a16="http://schemas.microsoft.com/office/drawing/2014/main" xmlns="" id="{3C55FA14-46FC-1CDA-61AD-F89A0CE89165}"/>
              </a:ext>
            </a:extLst>
          </p:cNvPr>
          <p:cNvSpPr txBox="1"/>
          <p:nvPr/>
        </p:nvSpPr>
        <p:spPr>
          <a:xfrm>
            <a:off x="1474045" y="5639993"/>
            <a:ext cx="2297009" cy="646331"/>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Маркируется годом урожая</a:t>
            </a:r>
          </a:p>
        </p:txBody>
      </p:sp>
      <p:sp>
        <p:nvSpPr>
          <p:cNvPr id="16" name="TextBox 15">
            <a:extLst>
              <a:ext uri="{FF2B5EF4-FFF2-40B4-BE49-F238E27FC236}">
                <a16:creationId xmlns:a16="http://schemas.microsoft.com/office/drawing/2014/main" xmlns="" id="{5F08CA6F-6EEA-3CDC-FF45-022242752A65}"/>
              </a:ext>
            </a:extLst>
          </p:cNvPr>
          <p:cNvSpPr txBox="1"/>
          <p:nvPr/>
        </p:nvSpPr>
        <p:spPr>
          <a:xfrm>
            <a:off x="4927175" y="4304769"/>
            <a:ext cx="2297009" cy="584775"/>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Из смеси сортов винограда</a:t>
            </a:r>
          </a:p>
        </p:txBody>
      </p:sp>
      <p:sp>
        <p:nvSpPr>
          <p:cNvPr id="17" name="TextBox 16">
            <a:extLst>
              <a:ext uri="{FF2B5EF4-FFF2-40B4-BE49-F238E27FC236}">
                <a16:creationId xmlns:a16="http://schemas.microsoft.com/office/drawing/2014/main" xmlns="" id="{E6A556EA-87CE-E0E3-5BEF-1DEBD255CE28}"/>
              </a:ext>
            </a:extLst>
          </p:cNvPr>
          <p:cNvSpPr txBox="1"/>
          <p:nvPr/>
        </p:nvSpPr>
        <p:spPr>
          <a:xfrm>
            <a:off x="8386232" y="5085995"/>
            <a:ext cx="2331723" cy="1323439"/>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Из смеси сортов </a:t>
            </a:r>
            <a:r>
              <a:rPr lang="ru-RU" sz="1600" dirty="0" smtClean="0">
                <a:solidFill>
                  <a:srgbClr val="433737"/>
                </a:solidFill>
                <a:latin typeface="Bahnschrift Light Condensed" panose="020B0502040204020203" pitchFamily="34" charset="0"/>
              </a:rPr>
              <a:t>винограда </a:t>
            </a:r>
            <a:r>
              <a:rPr lang="ru-RU" sz="1600" dirty="0">
                <a:solidFill>
                  <a:srgbClr val="433737"/>
                </a:solidFill>
                <a:latin typeface="Bahnschrift Light Condensed" panose="020B0502040204020203" pitchFamily="34" charset="0"/>
              </a:rPr>
              <a:t>или виноматериалов уже </a:t>
            </a:r>
            <a:r>
              <a:rPr lang="ru-RU" sz="1600" dirty="0" err="1">
                <a:solidFill>
                  <a:srgbClr val="433737"/>
                </a:solidFill>
                <a:latin typeface="Bahnschrift Light Condensed" panose="020B0502040204020203" pitchFamily="34" charset="0"/>
              </a:rPr>
              <a:t>сброженных</a:t>
            </a:r>
            <a:r>
              <a:rPr lang="ru-RU" sz="1600" dirty="0">
                <a:solidFill>
                  <a:srgbClr val="433737"/>
                </a:solidFill>
                <a:latin typeface="Bahnschrift Light Condensed" panose="020B0502040204020203" pitchFamily="34" charset="0"/>
              </a:rPr>
              <a:t> и иногда выдержанных </a:t>
            </a:r>
          </a:p>
        </p:txBody>
      </p:sp>
      <p:sp>
        <p:nvSpPr>
          <p:cNvPr id="20" name="TextBox 19">
            <a:extLst>
              <a:ext uri="{FF2B5EF4-FFF2-40B4-BE49-F238E27FC236}">
                <a16:creationId xmlns:a16="http://schemas.microsoft.com/office/drawing/2014/main" xmlns="" id="{46F24F46-CBCA-67E6-544E-99FDF9F7A7C9}"/>
              </a:ext>
            </a:extLst>
          </p:cNvPr>
          <p:cNvSpPr txBox="1"/>
          <p:nvPr/>
        </p:nvSpPr>
        <p:spPr>
          <a:xfrm>
            <a:off x="5581227" y="2692583"/>
            <a:ext cx="2239432" cy="369332"/>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или ассамбляжи (бленды)</a:t>
            </a:r>
            <a:r>
              <a:rPr lang="ru-RU" dirty="0">
                <a:solidFill>
                  <a:srgbClr val="433737"/>
                </a:solidFill>
              </a:rPr>
              <a:t> </a:t>
            </a:r>
          </a:p>
        </p:txBody>
      </p:sp>
    </p:spTree>
    <p:extLst>
      <p:ext uri="{BB962C8B-B14F-4D97-AF65-F5344CB8AC3E}">
        <p14:creationId xmlns:p14="http://schemas.microsoft.com/office/powerpoint/2010/main" val="1251339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CF51DBB-140E-BF24-C435-ABE829213F39}"/>
              </a:ext>
            </a:extLst>
          </p:cNvPr>
          <p:cNvSpPr>
            <a:spLocks noGrp="1"/>
          </p:cNvSpPr>
          <p:nvPr>
            <p:ph type="title"/>
          </p:nvPr>
        </p:nvSpPr>
        <p:spPr>
          <a:xfrm>
            <a:off x="838199" y="365125"/>
            <a:ext cx="10811107" cy="1325563"/>
          </a:xfrm>
        </p:spPr>
        <p:txBody>
          <a:bodyPr>
            <a:normAutofit fontScale="90000"/>
          </a:bodyPr>
          <a:lstStyle/>
          <a:p>
            <a:r>
              <a:rPr lang="ru-RU" sz="5400" dirty="0">
                <a:latin typeface="Bahnschrift Light Condensed" panose="020B0502040204020203" pitchFamily="34" charset="0"/>
              </a:rPr>
              <a:t>КЛАССИФИКАЦИЯ ВИН </a:t>
            </a:r>
            <a:r>
              <a:rPr lang="ru-RU" sz="4000" dirty="0">
                <a:solidFill>
                  <a:srgbClr val="433737"/>
                </a:solidFill>
                <a:latin typeface="Bahnschrift Light Condensed" panose="020B0502040204020203" pitchFamily="34" charset="0"/>
              </a:rPr>
              <a:t>по содержанию сахара</a:t>
            </a:r>
            <a:endParaRPr lang="ru-RU" sz="4000" dirty="0">
              <a:solidFill>
                <a:srgbClr val="433737"/>
              </a:solidFill>
            </a:endParaRPr>
          </a:p>
        </p:txBody>
      </p:sp>
      <p:pic>
        <p:nvPicPr>
          <p:cNvPr id="5" name="Объект 4" descr="Изображение выглядит как текст, графическая вставка&#10;&#10;Автоматически созданное описание">
            <a:extLst>
              <a:ext uri="{FF2B5EF4-FFF2-40B4-BE49-F238E27FC236}">
                <a16:creationId xmlns:a16="http://schemas.microsoft.com/office/drawing/2014/main" xmlns="" id="{77AACFDD-D537-6BD0-B0F2-A431B778A8E9}"/>
              </a:ext>
            </a:extLst>
          </p:cNvPr>
          <p:cNvPicPr>
            <a:picLocks noGrp="1" noRot="1" noChangeAspect="1" noMove="1" noResize="1" noEditPoints="1" noAdjustHandles="1" noChangeArrowheads="1" noChangeShapeType="1" noCrop="1"/>
          </p:cNvPicPr>
          <p:nvPr>
            <p:ph idx="1"/>
          </p:nvPr>
        </p:nvPicPr>
        <p:blipFill>
          <a:blip r:embed="rId3">
            <a:extLst>
              <a:ext uri="{BEBA8EAE-BF5A-486C-A8C5-ECC9F3942E4B}">
                <a14:imgProps xmlns:a14="http://schemas.microsoft.com/office/drawing/2010/main">
                  <a14:imgLayer r:embed="rId4">
                    <a14:imgEffect>
                      <a14:colorTemperature colorTemp="6663"/>
                    </a14:imgEffect>
                  </a14:imgLayer>
                </a14:imgProps>
              </a:ext>
              <a:ext uri="{28A0092B-C50C-407E-A947-70E740481C1C}">
                <a14:useLocalDpi xmlns:a14="http://schemas.microsoft.com/office/drawing/2010/main" val="0"/>
              </a:ext>
            </a:extLst>
          </a:blip>
          <a:stretch>
            <a:fillRect/>
          </a:stretch>
        </p:blipFill>
        <p:spPr>
          <a:xfrm>
            <a:off x="505521" y="1752698"/>
            <a:ext cx="11314772" cy="4863176"/>
          </a:xfrm>
        </p:spPr>
      </p:pic>
      <p:sp>
        <p:nvSpPr>
          <p:cNvPr id="8" name="TextBox 7">
            <a:extLst>
              <a:ext uri="{FF2B5EF4-FFF2-40B4-BE49-F238E27FC236}">
                <a16:creationId xmlns:a16="http://schemas.microsoft.com/office/drawing/2014/main" xmlns="" id="{63BDB6A5-E675-EEB2-347D-924B8A190FD2}"/>
              </a:ext>
            </a:extLst>
          </p:cNvPr>
          <p:cNvSpPr txBox="1"/>
          <p:nvPr/>
        </p:nvSpPr>
        <p:spPr>
          <a:xfrm>
            <a:off x="1643934" y="3033477"/>
            <a:ext cx="1003610" cy="369332"/>
          </a:xfrm>
          <a:prstGeom prst="rect">
            <a:avLst/>
          </a:prstGeom>
          <a:noFill/>
        </p:spPr>
        <p:txBody>
          <a:bodyPr wrap="square" rtlCol="0">
            <a:spAutoFit/>
          </a:bodyPr>
          <a:lstStyle/>
          <a:p>
            <a:r>
              <a:rPr lang="ru-RU" dirty="0">
                <a:solidFill>
                  <a:srgbClr val="F6F4F4"/>
                </a:solidFill>
                <a:latin typeface="Bahnschrift Light Condensed" panose="020B0502040204020203" pitchFamily="34" charset="0"/>
              </a:rPr>
              <a:t>Сухие</a:t>
            </a:r>
          </a:p>
        </p:txBody>
      </p:sp>
      <p:sp>
        <p:nvSpPr>
          <p:cNvPr id="9" name="TextBox 8">
            <a:extLst>
              <a:ext uri="{FF2B5EF4-FFF2-40B4-BE49-F238E27FC236}">
                <a16:creationId xmlns:a16="http://schemas.microsoft.com/office/drawing/2014/main" xmlns="" id="{D07CD91B-FEB5-27F0-02DD-C20AE755203A}"/>
              </a:ext>
            </a:extLst>
          </p:cNvPr>
          <p:cNvSpPr txBox="1"/>
          <p:nvPr/>
        </p:nvSpPr>
        <p:spPr>
          <a:xfrm>
            <a:off x="4241084" y="3033477"/>
            <a:ext cx="1003610" cy="276999"/>
          </a:xfrm>
          <a:prstGeom prst="rect">
            <a:avLst/>
          </a:prstGeom>
          <a:noFill/>
        </p:spPr>
        <p:txBody>
          <a:bodyPr wrap="square" rtlCol="0">
            <a:spAutoFit/>
          </a:bodyPr>
          <a:lstStyle/>
          <a:p>
            <a:r>
              <a:rPr lang="ru-RU" sz="1200" dirty="0">
                <a:solidFill>
                  <a:srgbClr val="F6F4F4"/>
                </a:solidFill>
                <a:latin typeface="Bahnschrift Light Condensed" panose="020B0502040204020203" pitchFamily="34" charset="0"/>
              </a:rPr>
              <a:t>Полусухие</a:t>
            </a:r>
          </a:p>
        </p:txBody>
      </p:sp>
      <p:sp>
        <p:nvSpPr>
          <p:cNvPr id="10" name="TextBox 9">
            <a:extLst>
              <a:ext uri="{FF2B5EF4-FFF2-40B4-BE49-F238E27FC236}">
                <a16:creationId xmlns:a16="http://schemas.microsoft.com/office/drawing/2014/main" xmlns="" id="{27CBDAC4-C7C2-5597-4CBC-5605DE0824B1}"/>
              </a:ext>
            </a:extLst>
          </p:cNvPr>
          <p:cNvSpPr txBox="1"/>
          <p:nvPr/>
        </p:nvSpPr>
        <p:spPr>
          <a:xfrm>
            <a:off x="6838234" y="3033477"/>
            <a:ext cx="1285072" cy="276999"/>
          </a:xfrm>
          <a:prstGeom prst="rect">
            <a:avLst/>
          </a:prstGeom>
          <a:noFill/>
        </p:spPr>
        <p:txBody>
          <a:bodyPr wrap="square" rtlCol="0">
            <a:spAutoFit/>
          </a:bodyPr>
          <a:lstStyle/>
          <a:p>
            <a:r>
              <a:rPr lang="ru-RU" sz="1200" dirty="0">
                <a:solidFill>
                  <a:srgbClr val="F6F4F4"/>
                </a:solidFill>
                <a:latin typeface="Bahnschrift Light Condensed" panose="020B0502040204020203" pitchFamily="34" charset="0"/>
              </a:rPr>
              <a:t>Полусладкие*</a:t>
            </a:r>
          </a:p>
        </p:txBody>
      </p:sp>
      <p:sp>
        <p:nvSpPr>
          <p:cNvPr id="11" name="TextBox 10">
            <a:extLst>
              <a:ext uri="{FF2B5EF4-FFF2-40B4-BE49-F238E27FC236}">
                <a16:creationId xmlns:a16="http://schemas.microsoft.com/office/drawing/2014/main" xmlns="" id="{C9793EFA-88B8-231C-4B2A-5313E8D2DBCC}"/>
              </a:ext>
            </a:extLst>
          </p:cNvPr>
          <p:cNvSpPr txBox="1"/>
          <p:nvPr/>
        </p:nvSpPr>
        <p:spPr>
          <a:xfrm>
            <a:off x="9606834" y="3033477"/>
            <a:ext cx="1285072" cy="369332"/>
          </a:xfrm>
          <a:prstGeom prst="rect">
            <a:avLst/>
          </a:prstGeom>
          <a:noFill/>
        </p:spPr>
        <p:txBody>
          <a:bodyPr wrap="square" rtlCol="0">
            <a:spAutoFit/>
          </a:bodyPr>
          <a:lstStyle/>
          <a:p>
            <a:r>
              <a:rPr lang="ru-RU" dirty="0">
                <a:solidFill>
                  <a:srgbClr val="F6F4F4"/>
                </a:solidFill>
                <a:latin typeface="Bahnschrift Light Condensed" panose="020B0502040204020203" pitchFamily="34" charset="0"/>
              </a:rPr>
              <a:t>Сладкие*</a:t>
            </a:r>
          </a:p>
        </p:txBody>
      </p:sp>
      <p:sp>
        <p:nvSpPr>
          <p:cNvPr id="13" name="TextBox 12">
            <a:extLst>
              <a:ext uri="{FF2B5EF4-FFF2-40B4-BE49-F238E27FC236}">
                <a16:creationId xmlns:a16="http://schemas.microsoft.com/office/drawing/2014/main" xmlns="" id="{35EB5A4E-F042-BF75-57FE-994C8100104E}"/>
              </a:ext>
            </a:extLst>
          </p:cNvPr>
          <p:cNvSpPr txBox="1"/>
          <p:nvPr/>
        </p:nvSpPr>
        <p:spPr>
          <a:xfrm>
            <a:off x="1155700" y="4507764"/>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14" name="TextBox 13">
            <a:extLst>
              <a:ext uri="{FF2B5EF4-FFF2-40B4-BE49-F238E27FC236}">
                <a16:creationId xmlns:a16="http://schemas.microsoft.com/office/drawing/2014/main" xmlns="" id="{27F6C33C-1E30-2515-0B5B-0AA84961943C}"/>
              </a:ext>
            </a:extLst>
          </p:cNvPr>
          <p:cNvSpPr txBox="1"/>
          <p:nvPr/>
        </p:nvSpPr>
        <p:spPr>
          <a:xfrm>
            <a:off x="1752194" y="4144752"/>
            <a:ext cx="711200" cy="338554"/>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- 4 </a:t>
            </a:r>
            <a:r>
              <a:rPr lang="ru-RU" sz="1600" dirty="0" err="1">
                <a:solidFill>
                  <a:srgbClr val="433737"/>
                </a:solidFill>
                <a:latin typeface="Bahnschrift Light Condensed" panose="020B0502040204020203" pitchFamily="34" charset="0"/>
              </a:rPr>
              <a:t>гр</a:t>
            </a:r>
            <a:endParaRPr lang="ru-RU" sz="1600" dirty="0">
              <a:solidFill>
                <a:srgbClr val="433737"/>
              </a:solidFill>
              <a:latin typeface="Bahnschrift Light Condensed" panose="020B0502040204020203" pitchFamily="34" charset="0"/>
            </a:endParaRPr>
          </a:p>
        </p:txBody>
      </p:sp>
      <p:sp>
        <p:nvSpPr>
          <p:cNvPr id="15" name="TextBox 14">
            <a:extLst>
              <a:ext uri="{FF2B5EF4-FFF2-40B4-BE49-F238E27FC236}">
                <a16:creationId xmlns:a16="http://schemas.microsoft.com/office/drawing/2014/main" xmlns="" id="{5F1B9544-67D4-F834-FE26-8FD4787528C1}"/>
              </a:ext>
            </a:extLst>
          </p:cNvPr>
          <p:cNvSpPr txBox="1"/>
          <p:nvPr/>
        </p:nvSpPr>
        <p:spPr>
          <a:xfrm>
            <a:off x="2315340" y="4507764"/>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16" name="TextBox 15">
            <a:extLst>
              <a:ext uri="{FF2B5EF4-FFF2-40B4-BE49-F238E27FC236}">
                <a16:creationId xmlns:a16="http://schemas.microsoft.com/office/drawing/2014/main" xmlns="" id="{3E2E02DC-7B72-DD53-402B-94CDB100043F}"/>
              </a:ext>
            </a:extLst>
          </p:cNvPr>
          <p:cNvSpPr txBox="1"/>
          <p:nvPr/>
        </p:nvSpPr>
        <p:spPr>
          <a:xfrm>
            <a:off x="4374589" y="4144752"/>
            <a:ext cx="857405"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- 4-18 </a:t>
            </a:r>
            <a:r>
              <a:rPr lang="ru-RU" sz="1200" dirty="0" err="1">
                <a:solidFill>
                  <a:srgbClr val="433737"/>
                </a:solidFill>
                <a:latin typeface="Bahnschrift Light Condensed" panose="020B0502040204020203" pitchFamily="34" charset="0"/>
              </a:rPr>
              <a:t>гр</a:t>
            </a:r>
            <a:endParaRPr lang="ru-RU" sz="1200" dirty="0">
              <a:solidFill>
                <a:srgbClr val="433737"/>
              </a:solidFill>
              <a:latin typeface="Bahnschrift Light Condensed" panose="020B0502040204020203" pitchFamily="34" charset="0"/>
            </a:endParaRPr>
          </a:p>
        </p:txBody>
      </p:sp>
      <p:sp>
        <p:nvSpPr>
          <p:cNvPr id="18" name="TextBox 17">
            <a:extLst>
              <a:ext uri="{FF2B5EF4-FFF2-40B4-BE49-F238E27FC236}">
                <a16:creationId xmlns:a16="http://schemas.microsoft.com/office/drawing/2014/main" xmlns="" id="{2036DFB2-900A-A9C5-50EA-53141044D660}"/>
              </a:ext>
            </a:extLst>
          </p:cNvPr>
          <p:cNvSpPr txBox="1"/>
          <p:nvPr/>
        </p:nvSpPr>
        <p:spPr>
          <a:xfrm>
            <a:off x="7052067" y="4140781"/>
            <a:ext cx="929883"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- 18-45 </a:t>
            </a:r>
            <a:r>
              <a:rPr lang="ru-RU" sz="1200" dirty="0" err="1">
                <a:solidFill>
                  <a:srgbClr val="433737"/>
                </a:solidFill>
                <a:latin typeface="Bahnschrift Light Condensed" panose="020B0502040204020203" pitchFamily="34" charset="0"/>
              </a:rPr>
              <a:t>гр</a:t>
            </a:r>
            <a:endParaRPr lang="ru-RU" sz="1200" dirty="0">
              <a:solidFill>
                <a:srgbClr val="433737"/>
              </a:solidFill>
              <a:latin typeface="Bahnschrift Light Condensed" panose="020B0502040204020203" pitchFamily="34" charset="0"/>
            </a:endParaRPr>
          </a:p>
        </p:txBody>
      </p:sp>
      <p:sp>
        <p:nvSpPr>
          <p:cNvPr id="19" name="TextBox 18">
            <a:extLst>
              <a:ext uri="{FF2B5EF4-FFF2-40B4-BE49-F238E27FC236}">
                <a16:creationId xmlns:a16="http://schemas.microsoft.com/office/drawing/2014/main" xmlns="" id="{2711D6DB-DDA7-FBE8-BB4D-0317BEFB4676}"/>
              </a:ext>
            </a:extLst>
          </p:cNvPr>
          <p:cNvSpPr txBox="1"/>
          <p:nvPr/>
        </p:nvSpPr>
        <p:spPr>
          <a:xfrm>
            <a:off x="9659775" y="4140781"/>
            <a:ext cx="1166489"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 более 45 </a:t>
            </a:r>
            <a:r>
              <a:rPr lang="ru-RU" sz="1200" dirty="0" err="1">
                <a:solidFill>
                  <a:srgbClr val="433737"/>
                </a:solidFill>
                <a:latin typeface="Bahnschrift Light Condensed" panose="020B0502040204020203" pitchFamily="34" charset="0"/>
              </a:rPr>
              <a:t>гр</a:t>
            </a:r>
            <a:endParaRPr lang="ru-RU" sz="1200" dirty="0">
              <a:solidFill>
                <a:srgbClr val="433737"/>
              </a:solidFill>
              <a:latin typeface="Bahnschrift Light Condensed" panose="020B0502040204020203" pitchFamily="34" charset="0"/>
            </a:endParaRPr>
          </a:p>
        </p:txBody>
      </p:sp>
      <p:sp>
        <p:nvSpPr>
          <p:cNvPr id="20" name="TextBox 19">
            <a:extLst>
              <a:ext uri="{FF2B5EF4-FFF2-40B4-BE49-F238E27FC236}">
                <a16:creationId xmlns:a16="http://schemas.microsoft.com/office/drawing/2014/main" xmlns="" id="{FF7EDE16-A8B3-2354-57F1-AD3289716D3B}"/>
              </a:ext>
            </a:extLst>
          </p:cNvPr>
          <p:cNvSpPr txBox="1"/>
          <p:nvPr/>
        </p:nvSpPr>
        <p:spPr>
          <a:xfrm>
            <a:off x="3750446" y="4507764"/>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21" name="TextBox 20">
            <a:extLst>
              <a:ext uri="{FF2B5EF4-FFF2-40B4-BE49-F238E27FC236}">
                <a16:creationId xmlns:a16="http://schemas.microsoft.com/office/drawing/2014/main" xmlns="" id="{8844BF12-B84C-938F-36DC-463C1434708F}"/>
              </a:ext>
            </a:extLst>
          </p:cNvPr>
          <p:cNvSpPr txBox="1"/>
          <p:nvPr/>
        </p:nvSpPr>
        <p:spPr>
          <a:xfrm>
            <a:off x="5145580" y="4504126"/>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22" name="TextBox 21">
            <a:extLst>
              <a:ext uri="{FF2B5EF4-FFF2-40B4-BE49-F238E27FC236}">
                <a16:creationId xmlns:a16="http://schemas.microsoft.com/office/drawing/2014/main" xmlns="" id="{9CF57DA9-163F-7494-F801-AF679F34D0CF}"/>
              </a:ext>
            </a:extLst>
          </p:cNvPr>
          <p:cNvSpPr txBox="1"/>
          <p:nvPr/>
        </p:nvSpPr>
        <p:spPr>
          <a:xfrm>
            <a:off x="6428247" y="4511402"/>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23" name="TextBox 22">
            <a:extLst>
              <a:ext uri="{FF2B5EF4-FFF2-40B4-BE49-F238E27FC236}">
                <a16:creationId xmlns:a16="http://schemas.microsoft.com/office/drawing/2014/main" xmlns="" id="{87680DC9-11CA-DF2C-C0D7-632A1308A5B8}"/>
              </a:ext>
            </a:extLst>
          </p:cNvPr>
          <p:cNvSpPr txBox="1"/>
          <p:nvPr/>
        </p:nvSpPr>
        <p:spPr>
          <a:xfrm>
            <a:off x="7975820" y="4504126"/>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24" name="TextBox 23">
            <a:extLst>
              <a:ext uri="{FF2B5EF4-FFF2-40B4-BE49-F238E27FC236}">
                <a16:creationId xmlns:a16="http://schemas.microsoft.com/office/drawing/2014/main" xmlns="" id="{2D90AF0A-4B84-74CF-EB17-07CE92AAFD28}"/>
              </a:ext>
            </a:extLst>
          </p:cNvPr>
          <p:cNvSpPr txBox="1"/>
          <p:nvPr/>
        </p:nvSpPr>
        <p:spPr>
          <a:xfrm>
            <a:off x="9116032" y="4507764"/>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25" name="TextBox 24">
            <a:extLst>
              <a:ext uri="{FF2B5EF4-FFF2-40B4-BE49-F238E27FC236}">
                <a16:creationId xmlns:a16="http://schemas.microsoft.com/office/drawing/2014/main" xmlns="" id="{5C4683C2-4436-D642-8C88-04EF5324E9E1}"/>
              </a:ext>
            </a:extLst>
          </p:cNvPr>
          <p:cNvSpPr txBox="1"/>
          <p:nvPr/>
        </p:nvSpPr>
        <p:spPr>
          <a:xfrm>
            <a:off x="10630653" y="4507764"/>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26" name="TextBox 25">
            <a:extLst>
              <a:ext uri="{FF2B5EF4-FFF2-40B4-BE49-F238E27FC236}">
                <a16:creationId xmlns:a16="http://schemas.microsoft.com/office/drawing/2014/main" xmlns="" id="{C98AE0A2-42E3-9068-DFEF-C838A9006399}"/>
              </a:ext>
            </a:extLst>
          </p:cNvPr>
          <p:cNvSpPr txBox="1"/>
          <p:nvPr/>
        </p:nvSpPr>
        <p:spPr>
          <a:xfrm>
            <a:off x="1079500" y="5871652"/>
            <a:ext cx="10033000" cy="338554"/>
          </a:xfrm>
          <a:prstGeom prst="rect">
            <a:avLst/>
          </a:prstGeom>
          <a:noFill/>
        </p:spPr>
        <p:txBody>
          <a:bodyPr wrap="square" rtlCol="0">
            <a:spAutoFit/>
          </a:bodyPr>
          <a:lstStyle/>
          <a:p>
            <a:r>
              <a:rPr lang="ru-RU" sz="1600" dirty="0">
                <a:solidFill>
                  <a:srgbClr val="433737"/>
                </a:solidFill>
              </a:rPr>
              <a:t>* Только в России вина подразделяют на сладкие и полусладкие. В других странах такого разделения нет.</a:t>
            </a:r>
          </a:p>
        </p:txBody>
      </p:sp>
    </p:spTree>
    <p:extLst>
      <p:ext uri="{BB962C8B-B14F-4D97-AF65-F5344CB8AC3E}">
        <p14:creationId xmlns:p14="http://schemas.microsoft.com/office/powerpoint/2010/main" val="2834664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графическая вставка, знак&#10;&#10;Автоматически созданное описание">
            <a:extLst>
              <a:ext uri="{FF2B5EF4-FFF2-40B4-BE49-F238E27FC236}">
                <a16:creationId xmlns:a16="http://schemas.microsoft.com/office/drawing/2014/main" xmlns="" id="{7A796A78-1D08-2960-C096-974F5FA6E964}"/>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8344"/>
          <a:stretch/>
        </p:blipFill>
        <p:spPr>
          <a:xfrm>
            <a:off x="838200" y="1825624"/>
            <a:ext cx="11045593" cy="4351339"/>
          </a:xfrm>
          <a:prstGeom prst="rect">
            <a:avLst/>
          </a:prstGeom>
        </p:spPr>
      </p:pic>
      <p:sp>
        <p:nvSpPr>
          <p:cNvPr id="2" name="Заголовок 1">
            <a:extLst>
              <a:ext uri="{FF2B5EF4-FFF2-40B4-BE49-F238E27FC236}">
                <a16:creationId xmlns:a16="http://schemas.microsoft.com/office/drawing/2014/main" xmlns="" id="{88CB303B-88A6-09C2-335E-E8563ADD53DF}"/>
              </a:ext>
            </a:extLst>
          </p:cNvPr>
          <p:cNvSpPr>
            <a:spLocks noGrp="1"/>
          </p:cNvSpPr>
          <p:nvPr>
            <p:ph type="title"/>
          </p:nvPr>
        </p:nvSpPr>
        <p:spPr/>
        <p:txBody>
          <a:bodyPr>
            <a:normAutofit fontScale="90000"/>
          </a:bodyPr>
          <a:lstStyle/>
          <a:p>
            <a:r>
              <a:rPr lang="ru-RU" sz="5400" dirty="0">
                <a:latin typeface="Bahnschrift Light Condensed" panose="020B0502040204020203" pitchFamily="34" charset="0"/>
              </a:rPr>
              <a:t>КЛАССИФИКАЦИЯ ВИН </a:t>
            </a:r>
            <a:r>
              <a:rPr lang="ru-RU" sz="4000" dirty="0">
                <a:solidFill>
                  <a:srgbClr val="433737"/>
                </a:solidFill>
                <a:latin typeface="Bahnschrift Light Condensed" panose="020B0502040204020203" pitchFamily="34" charset="0"/>
              </a:rPr>
              <a:t>по содержанию </a:t>
            </a:r>
            <a:r>
              <a:rPr lang="en-US" sz="4000" dirty="0">
                <a:solidFill>
                  <a:srgbClr val="433737"/>
                </a:solidFill>
                <a:latin typeface="Bahnschrift Light Condensed" panose="020B0502040204020203" pitchFamily="34" charset="0"/>
              </a:rPr>
              <a:t>CO</a:t>
            </a:r>
            <a:endParaRPr lang="ru-RU" sz="4000" dirty="0">
              <a:solidFill>
                <a:srgbClr val="433737"/>
              </a:solidFill>
            </a:endParaRPr>
          </a:p>
        </p:txBody>
      </p:sp>
      <p:sp>
        <p:nvSpPr>
          <p:cNvPr id="5" name="TextBox 4">
            <a:extLst>
              <a:ext uri="{FF2B5EF4-FFF2-40B4-BE49-F238E27FC236}">
                <a16:creationId xmlns:a16="http://schemas.microsoft.com/office/drawing/2014/main" xmlns="" id="{2DF5F44F-1D83-F55F-E590-472785C7A668}"/>
              </a:ext>
            </a:extLst>
          </p:cNvPr>
          <p:cNvSpPr txBox="1"/>
          <p:nvPr/>
        </p:nvSpPr>
        <p:spPr>
          <a:xfrm>
            <a:off x="9275806" y="681037"/>
            <a:ext cx="313038" cy="369332"/>
          </a:xfrm>
          <a:prstGeom prst="rect">
            <a:avLst/>
          </a:prstGeom>
          <a:noFill/>
        </p:spPr>
        <p:txBody>
          <a:bodyPr wrap="square" rtlCol="0">
            <a:spAutoFit/>
          </a:bodyPr>
          <a:lstStyle/>
          <a:p>
            <a:r>
              <a:rPr lang="en-US" dirty="0">
                <a:solidFill>
                  <a:srgbClr val="433737"/>
                </a:solidFill>
                <a:latin typeface="Bahnschrift SemiLight Condensed" panose="020B0502040204020203" pitchFamily="34" charset="0"/>
              </a:rPr>
              <a:t>2</a:t>
            </a:r>
            <a:endParaRPr lang="ru-RU" dirty="0">
              <a:solidFill>
                <a:srgbClr val="433737"/>
              </a:solidFill>
              <a:latin typeface="Bahnschrift SemiLight Condensed" panose="020B0502040204020203" pitchFamily="34" charset="0"/>
            </a:endParaRPr>
          </a:p>
        </p:txBody>
      </p:sp>
      <p:sp>
        <p:nvSpPr>
          <p:cNvPr id="6" name="TextBox 5">
            <a:extLst>
              <a:ext uri="{FF2B5EF4-FFF2-40B4-BE49-F238E27FC236}">
                <a16:creationId xmlns:a16="http://schemas.microsoft.com/office/drawing/2014/main" xmlns="" id="{C28D1AB4-5844-75C0-114B-9686C2820843}"/>
              </a:ext>
            </a:extLst>
          </p:cNvPr>
          <p:cNvSpPr txBox="1"/>
          <p:nvPr/>
        </p:nvSpPr>
        <p:spPr>
          <a:xfrm>
            <a:off x="2920800" y="3000287"/>
            <a:ext cx="1003610" cy="400110"/>
          </a:xfrm>
          <a:prstGeom prst="rect">
            <a:avLst/>
          </a:prstGeom>
          <a:noFill/>
        </p:spPr>
        <p:txBody>
          <a:bodyPr wrap="square" rtlCol="0">
            <a:spAutoFit/>
          </a:bodyPr>
          <a:lstStyle/>
          <a:p>
            <a:r>
              <a:rPr lang="ru-RU" sz="2000" dirty="0">
                <a:solidFill>
                  <a:srgbClr val="F6F4F4"/>
                </a:solidFill>
                <a:latin typeface="Bahnschrift Light Condensed" panose="020B0502040204020203" pitchFamily="34" charset="0"/>
              </a:rPr>
              <a:t>Тихие</a:t>
            </a:r>
          </a:p>
        </p:txBody>
      </p:sp>
      <p:sp>
        <p:nvSpPr>
          <p:cNvPr id="7" name="TextBox 6">
            <a:extLst>
              <a:ext uri="{FF2B5EF4-FFF2-40B4-BE49-F238E27FC236}">
                <a16:creationId xmlns:a16="http://schemas.microsoft.com/office/drawing/2014/main" xmlns="" id="{266887B6-EEAE-9764-05B4-6472A6D6F715}"/>
              </a:ext>
            </a:extLst>
          </p:cNvPr>
          <p:cNvSpPr txBox="1"/>
          <p:nvPr/>
        </p:nvSpPr>
        <p:spPr>
          <a:xfrm>
            <a:off x="8234640" y="3033238"/>
            <a:ext cx="1275458" cy="369332"/>
          </a:xfrm>
          <a:prstGeom prst="rect">
            <a:avLst/>
          </a:prstGeom>
          <a:noFill/>
        </p:spPr>
        <p:txBody>
          <a:bodyPr wrap="square" rtlCol="0">
            <a:spAutoFit/>
          </a:bodyPr>
          <a:lstStyle/>
          <a:p>
            <a:r>
              <a:rPr lang="ru-RU" dirty="0">
                <a:solidFill>
                  <a:srgbClr val="F6F4F4"/>
                </a:solidFill>
                <a:latin typeface="Bahnschrift Light Condensed" panose="020B0502040204020203" pitchFamily="34" charset="0"/>
              </a:rPr>
              <a:t>Игристые</a:t>
            </a:r>
          </a:p>
        </p:txBody>
      </p:sp>
      <p:sp>
        <p:nvSpPr>
          <p:cNvPr id="8" name="TextBox 7">
            <a:extLst>
              <a:ext uri="{FF2B5EF4-FFF2-40B4-BE49-F238E27FC236}">
                <a16:creationId xmlns:a16="http://schemas.microsoft.com/office/drawing/2014/main" xmlns="" id="{3E1B8CC9-269D-6114-24A9-FB2203900DB9}"/>
              </a:ext>
            </a:extLst>
          </p:cNvPr>
          <p:cNvSpPr txBox="1"/>
          <p:nvPr/>
        </p:nvSpPr>
        <p:spPr>
          <a:xfrm>
            <a:off x="2775905" y="4265459"/>
            <a:ext cx="2297009" cy="369332"/>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 без пузырьков</a:t>
            </a:r>
          </a:p>
        </p:txBody>
      </p:sp>
      <p:sp>
        <p:nvSpPr>
          <p:cNvPr id="9" name="TextBox 8">
            <a:extLst>
              <a:ext uri="{FF2B5EF4-FFF2-40B4-BE49-F238E27FC236}">
                <a16:creationId xmlns:a16="http://schemas.microsoft.com/office/drawing/2014/main" xmlns="" id="{46CB9A2D-FA98-36A4-95D1-D40C82801D34}"/>
              </a:ext>
            </a:extLst>
          </p:cNvPr>
          <p:cNvSpPr txBox="1"/>
          <p:nvPr/>
        </p:nvSpPr>
        <p:spPr>
          <a:xfrm>
            <a:off x="8234640" y="4265459"/>
            <a:ext cx="2297009" cy="369332"/>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 с пузырьками</a:t>
            </a:r>
          </a:p>
        </p:txBody>
      </p:sp>
    </p:spTree>
    <p:extLst>
      <p:ext uri="{BB962C8B-B14F-4D97-AF65-F5344CB8AC3E}">
        <p14:creationId xmlns:p14="http://schemas.microsoft.com/office/powerpoint/2010/main" val="2490341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CB303B-88A6-09C2-335E-E8563ADD53DF}"/>
              </a:ext>
            </a:extLst>
          </p:cNvPr>
          <p:cNvSpPr>
            <a:spLocks noGrp="1"/>
          </p:cNvSpPr>
          <p:nvPr>
            <p:ph type="title"/>
          </p:nvPr>
        </p:nvSpPr>
        <p:spPr/>
        <p:txBody>
          <a:bodyPr>
            <a:normAutofit fontScale="90000"/>
          </a:bodyPr>
          <a:lstStyle/>
          <a:p>
            <a:r>
              <a:rPr lang="ru-RU" sz="5400" dirty="0">
                <a:latin typeface="Bahnschrift Light Condensed" panose="020B0502040204020203" pitchFamily="34" charset="0"/>
              </a:rPr>
              <a:t>КЛАССИФИКАЦИЯ ВИН </a:t>
            </a:r>
            <a:r>
              <a:rPr lang="ru-RU" sz="4000" dirty="0">
                <a:solidFill>
                  <a:srgbClr val="433737"/>
                </a:solidFill>
                <a:latin typeface="Bahnschrift Light Condensed" panose="020B0502040204020203" pitchFamily="34" charset="0"/>
              </a:rPr>
              <a:t>по содержанию спирта</a:t>
            </a:r>
          </a:p>
        </p:txBody>
      </p:sp>
      <p:sp>
        <p:nvSpPr>
          <p:cNvPr id="6" name="TextBox 5">
            <a:extLst>
              <a:ext uri="{FF2B5EF4-FFF2-40B4-BE49-F238E27FC236}">
                <a16:creationId xmlns:a16="http://schemas.microsoft.com/office/drawing/2014/main" xmlns="" id="{C28D1AB4-5844-75C0-114B-9686C2820843}"/>
              </a:ext>
            </a:extLst>
          </p:cNvPr>
          <p:cNvSpPr txBox="1"/>
          <p:nvPr/>
        </p:nvSpPr>
        <p:spPr>
          <a:xfrm>
            <a:off x="2920800" y="3000287"/>
            <a:ext cx="1003610" cy="461665"/>
          </a:xfrm>
          <a:prstGeom prst="rect">
            <a:avLst/>
          </a:prstGeom>
          <a:noFill/>
        </p:spPr>
        <p:txBody>
          <a:bodyPr wrap="square" rtlCol="0">
            <a:spAutoFit/>
          </a:bodyPr>
          <a:lstStyle/>
          <a:p>
            <a:r>
              <a:rPr lang="ru-RU" sz="2400" dirty="0">
                <a:solidFill>
                  <a:srgbClr val="F6F4F4"/>
                </a:solidFill>
                <a:latin typeface="Bahnschrift Light Condensed" panose="020B0502040204020203" pitchFamily="34" charset="0"/>
              </a:rPr>
              <a:t>Сухие</a:t>
            </a:r>
          </a:p>
        </p:txBody>
      </p:sp>
      <p:sp>
        <p:nvSpPr>
          <p:cNvPr id="7" name="TextBox 6">
            <a:extLst>
              <a:ext uri="{FF2B5EF4-FFF2-40B4-BE49-F238E27FC236}">
                <a16:creationId xmlns:a16="http://schemas.microsoft.com/office/drawing/2014/main" xmlns="" id="{266887B6-EEAE-9764-05B4-6472A6D6F715}"/>
              </a:ext>
            </a:extLst>
          </p:cNvPr>
          <p:cNvSpPr txBox="1"/>
          <p:nvPr/>
        </p:nvSpPr>
        <p:spPr>
          <a:xfrm>
            <a:off x="8234640" y="3033238"/>
            <a:ext cx="1275458" cy="461665"/>
          </a:xfrm>
          <a:prstGeom prst="rect">
            <a:avLst/>
          </a:prstGeom>
          <a:noFill/>
        </p:spPr>
        <p:txBody>
          <a:bodyPr wrap="square" rtlCol="0">
            <a:spAutoFit/>
          </a:bodyPr>
          <a:lstStyle/>
          <a:p>
            <a:r>
              <a:rPr lang="ru-RU" sz="2400" dirty="0">
                <a:solidFill>
                  <a:srgbClr val="F6F4F4"/>
                </a:solidFill>
                <a:latin typeface="Bahnschrift Light Condensed" panose="020B0502040204020203" pitchFamily="34" charset="0"/>
              </a:rPr>
              <a:t>Игристые</a:t>
            </a:r>
          </a:p>
        </p:txBody>
      </p:sp>
      <p:pic>
        <p:nvPicPr>
          <p:cNvPr id="12" name="Рисунок 11" descr="Изображение выглядит как текст, графическая вставка&#10;&#10;Автоматически созданное описание">
            <a:extLst>
              <a:ext uri="{FF2B5EF4-FFF2-40B4-BE49-F238E27FC236}">
                <a16:creationId xmlns:a16="http://schemas.microsoft.com/office/drawing/2014/main" xmlns="" id="{5D338B9B-B3DB-E556-2FA2-39ED1137E0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02" y="1761362"/>
            <a:ext cx="11450595" cy="4921553"/>
          </a:xfrm>
          <a:prstGeom prst="rect">
            <a:avLst/>
          </a:prstGeom>
        </p:spPr>
      </p:pic>
      <p:sp>
        <p:nvSpPr>
          <p:cNvPr id="13" name="TextBox 12">
            <a:extLst>
              <a:ext uri="{FF2B5EF4-FFF2-40B4-BE49-F238E27FC236}">
                <a16:creationId xmlns:a16="http://schemas.microsoft.com/office/drawing/2014/main" xmlns="" id="{BF1EBEF4-68DD-019D-D7C3-175F4495367E}"/>
              </a:ext>
            </a:extLst>
          </p:cNvPr>
          <p:cNvSpPr txBox="1"/>
          <p:nvPr/>
        </p:nvSpPr>
        <p:spPr>
          <a:xfrm>
            <a:off x="2784876" y="3070961"/>
            <a:ext cx="1003610" cy="400110"/>
          </a:xfrm>
          <a:prstGeom prst="rect">
            <a:avLst/>
          </a:prstGeom>
          <a:noFill/>
        </p:spPr>
        <p:txBody>
          <a:bodyPr wrap="square" rtlCol="0">
            <a:spAutoFit/>
          </a:bodyPr>
          <a:lstStyle/>
          <a:p>
            <a:r>
              <a:rPr lang="ru-RU" sz="2000" dirty="0">
                <a:solidFill>
                  <a:srgbClr val="F6F4F4"/>
                </a:solidFill>
                <a:latin typeface="Bahnschrift Light Condensed" panose="020B0502040204020203" pitchFamily="34" charset="0"/>
              </a:rPr>
              <a:t>Тихие</a:t>
            </a:r>
          </a:p>
        </p:txBody>
      </p:sp>
      <p:sp>
        <p:nvSpPr>
          <p:cNvPr id="14" name="TextBox 13">
            <a:extLst>
              <a:ext uri="{FF2B5EF4-FFF2-40B4-BE49-F238E27FC236}">
                <a16:creationId xmlns:a16="http://schemas.microsoft.com/office/drawing/2014/main" xmlns="" id="{C81F6D9F-0AD5-A14F-3055-9DA3A7FA14A7}"/>
              </a:ext>
            </a:extLst>
          </p:cNvPr>
          <p:cNvSpPr txBox="1"/>
          <p:nvPr/>
        </p:nvSpPr>
        <p:spPr>
          <a:xfrm>
            <a:off x="8108770" y="3070961"/>
            <a:ext cx="1527198" cy="400110"/>
          </a:xfrm>
          <a:prstGeom prst="rect">
            <a:avLst/>
          </a:prstGeom>
          <a:noFill/>
        </p:spPr>
        <p:txBody>
          <a:bodyPr wrap="square" rtlCol="0">
            <a:spAutoFit/>
          </a:bodyPr>
          <a:lstStyle/>
          <a:p>
            <a:r>
              <a:rPr lang="ru-RU" sz="2000" dirty="0" smtClean="0">
                <a:solidFill>
                  <a:srgbClr val="F6F4F4"/>
                </a:solidFill>
                <a:latin typeface="Bahnschrift Light Condensed" panose="020B0502040204020203" pitchFamily="34" charset="0"/>
              </a:rPr>
              <a:t>Крепленые</a:t>
            </a:r>
            <a:endParaRPr lang="ru-RU" sz="2000" dirty="0">
              <a:solidFill>
                <a:srgbClr val="F6F4F4"/>
              </a:solidFill>
              <a:latin typeface="Bahnschrift Light Condensed" panose="020B0502040204020203" pitchFamily="34" charset="0"/>
            </a:endParaRPr>
          </a:p>
        </p:txBody>
      </p:sp>
      <p:sp>
        <p:nvSpPr>
          <p:cNvPr id="15" name="TextBox 14">
            <a:extLst>
              <a:ext uri="{FF2B5EF4-FFF2-40B4-BE49-F238E27FC236}">
                <a16:creationId xmlns:a16="http://schemas.microsoft.com/office/drawing/2014/main" xmlns="" id="{74A49F08-15E2-92F2-19B9-33752BF21C5D}"/>
              </a:ext>
            </a:extLst>
          </p:cNvPr>
          <p:cNvSpPr txBox="1"/>
          <p:nvPr/>
        </p:nvSpPr>
        <p:spPr>
          <a:xfrm>
            <a:off x="2569960" y="3603300"/>
            <a:ext cx="2297009" cy="369332"/>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или классические</a:t>
            </a:r>
          </a:p>
        </p:txBody>
      </p:sp>
      <p:sp>
        <p:nvSpPr>
          <p:cNvPr id="17" name="TextBox 16">
            <a:extLst>
              <a:ext uri="{FF2B5EF4-FFF2-40B4-BE49-F238E27FC236}">
                <a16:creationId xmlns:a16="http://schemas.microsoft.com/office/drawing/2014/main" xmlns="" id="{74BD4170-4B17-E837-6DD2-471A20841E3B}"/>
              </a:ext>
            </a:extLst>
          </p:cNvPr>
          <p:cNvSpPr txBox="1"/>
          <p:nvPr/>
        </p:nvSpPr>
        <p:spPr>
          <a:xfrm>
            <a:off x="7459116" y="5452695"/>
            <a:ext cx="2483954" cy="923330"/>
          </a:xfrm>
          <a:prstGeom prst="rect">
            <a:avLst/>
          </a:prstGeom>
          <a:noFill/>
        </p:spPr>
        <p:txBody>
          <a:bodyPr wrap="square" rtlCol="0">
            <a:spAutoFit/>
          </a:bodyPr>
          <a:lstStyle/>
          <a:p>
            <a:r>
              <a:rPr lang="ru-RU" dirty="0">
                <a:solidFill>
                  <a:srgbClr val="433737"/>
                </a:solidFill>
                <a:latin typeface="Bahnschrift Light Condensed" panose="020B0502040204020203" pitchFamily="34" charset="0"/>
              </a:rPr>
              <a:t>На определенном этапе производства добавляется спирт</a:t>
            </a:r>
          </a:p>
        </p:txBody>
      </p:sp>
      <p:sp>
        <p:nvSpPr>
          <p:cNvPr id="18" name="TextBox 17">
            <a:extLst>
              <a:ext uri="{FF2B5EF4-FFF2-40B4-BE49-F238E27FC236}">
                <a16:creationId xmlns:a16="http://schemas.microsoft.com/office/drawing/2014/main" xmlns="" id="{2C0B9EAE-7120-7ECF-CC58-FDB6BA0D3221}"/>
              </a:ext>
            </a:extLst>
          </p:cNvPr>
          <p:cNvSpPr txBox="1"/>
          <p:nvPr/>
        </p:nvSpPr>
        <p:spPr>
          <a:xfrm rot="16200000">
            <a:off x="9067064" y="4608277"/>
            <a:ext cx="773574" cy="338554"/>
          </a:xfrm>
          <a:prstGeom prst="rect">
            <a:avLst/>
          </a:prstGeom>
          <a:noFill/>
        </p:spPr>
        <p:txBody>
          <a:bodyPr wrap="square" rtlCol="0">
            <a:spAutoFit/>
          </a:bodyPr>
          <a:lstStyle/>
          <a:p>
            <a:r>
              <a:rPr lang="ru-RU" sz="1600" dirty="0">
                <a:solidFill>
                  <a:schemeClr val="bg1"/>
                </a:solidFill>
                <a:latin typeface="Bahnschrift Light Condensed" panose="020B0502040204020203" pitchFamily="34" charset="0"/>
              </a:rPr>
              <a:t>спирт</a:t>
            </a:r>
          </a:p>
        </p:txBody>
      </p:sp>
    </p:spTree>
    <p:extLst>
      <p:ext uri="{BB962C8B-B14F-4D97-AF65-F5344CB8AC3E}">
        <p14:creationId xmlns:p14="http://schemas.microsoft.com/office/powerpoint/2010/main" val="736617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5BBACB5E-6AEB-EB67-39D2-DF36637870B4}"/>
              </a:ext>
            </a:extLst>
          </p:cNvPr>
          <p:cNvSpPr txBox="1"/>
          <p:nvPr/>
        </p:nvSpPr>
        <p:spPr>
          <a:xfrm>
            <a:off x="5191125" y="3105507"/>
            <a:ext cx="647700" cy="646986"/>
          </a:xfrm>
          <a:prstGeom prst="roundRect">
            <a:avLst/>
          </a:prstGeom>
          <a:noFill/>
          <a:ln w="38100">
            <a:solidFill>
              <a:srgbClr val="7C2838"/>
            </a:solidFill>
          </a:ln>
        </p:spPr>
        <p:txBody>
          <a:bodyPr wrap="square" rtlCol="0">
            <a:spAutoFit/>
          </a:bodyPr>
          <a:lstStyle/>
          <a:p>
            <a:endParaRPr lang="ru-RU" sz="3200" dirty="0">
              <a:solidFill>
                <a:srgbClr val="F6F4F4"/>
              </a:solidFill>
            </a:endParaRPr>
          </a:p>
        </p:txBody>
      </p:sp>
      <p:sp>
        <p:nvSpPr>
          <p:cNvPr id="23" name="Прямоугольник: скругленные углы 22">
            <a:extLst>
              <a:ext uri="{FF2B5EF4-FFF2-40B4-BE49-F238E27FC236}">
                <a16:creationId xmlns:a16="http://schemas.microsoft.com/office/drawing/2014/main" xmlns="" id="{5B4C55F2-CE0B-5268-16B7-9467A149B491}"/>
              </a:ext>
            </a:extLst>
          </p:cNvPr>
          <p:cNvSpPr/>
          <p:nvPr/>
        </p:nvSpPr>
        <p:spPr>
          <a:xfrm>
            <a:off x="5370195" y="3235046"/>
            <a:ext cx="2244090" cy="783189"/>
          </a:xfrm>
          <a:prstGeom prst="roundRect">
            <a:avLst/>
          </a:prstGeom>
          <a:solidFill>
            <a:srgbClr val="433737"/>
          </a:solidFill>
          <a:ln>
            <a:solidFill>
              <a:srgbClr val="433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xmlns="" id="{1D601BFB-6827-3C12-04FC-675C6D3E076F}"/>
              </a:ext>
            </a:extLst>
          </p:cNvPr>
          <p:cNvSpPr txBox="1"/>
          <p:nvPr/>
        </p:nvSpPr>
        <p:spPr>
          <a:xfrm>
            <a:off x="1668780" y="3105507"/>
            <a:ext cx="647700" cy="646986"/>
          </a:xfrm>
          <a:prstGeom prst="roundRect">
            <a:avLst/>
          </a:prstGeom>
          <a:noFill/>
          <a:ln w="38100">
            <a:solidFill>
              <a:srgbClr val="7C2838"/>
            </a:solidFill>
          </a:ln>
        </p:spPr>
        <p:txBody>
          <a:bodyPr wrap="square" rtlCol="0">
            <a:spAutoFit/>
          </a:bodyPr>
          <a:lstStyle/>
          <a:p>
            <a:endParaRPr lang="ru-RU" sz="3200" dirty="0">
              <a:solidFill>
                <a:srgbClr val="F6F4F4"/>
              </a:solidFill>
            </a:endParaRPr>
          </a:p>
        </p:txBody>
      </p:sp>
      <p:sp>
        <p:nvSpPr>
          <p:cNvPr id="17" name="TextBox 16">
            <a:extLst>
              <a:ext uri="{FF2B5EF4-FFF2-40B4-BE49-F238E27FC236}">
                <a16:creationId xmlns:a16="http://schemas.microsoft.com/office/drawing/2014/main" xmlns="" id="{243B7740-1439-0BE6-5A8F-778C2EC8EA9C}"/>
              </a:ext>
            </a:extLst>
          </p:cNvPr>
          <p:cNvSpPr txBox="1">
            <a:spLocks/>
          </p:cNvSpPr>
          <p:nvPr/>
        </p:nvSpPr>
        <p:spPr>
          <a:xfrm>
            <a:off x="1847850" y="3235047"/>
            <a:ext cx="2449830" cy="340519"/>
          </a:xfrm>
          <a:prstGeom prst="roundRect">
            <a:avLst/>
          </a:prstGeom>
          <a:solidFill>
            <a:srgbClr val="433737"/>
          </a:solidFill>
        </p:spPr>
        <p:txBody>
          <a:bodyPr wrap="square" rtlCol="0">
            <a:spAutoFit/>
          </a:bodyPr>
          <a:lstStyle/>
          <a:p>
            <a:r>
              <a:rPr lang="ru-RU" sz="1200" b="0" i="0" dirty="0">
                <a:solidFill>
                  <a:srgbClr val="000000"/>
                </a:solidFill>
                <a:effectLst/>
                <a:latin typeface="Bahnschrift Light Condensed" panose="020B0502040204020203" pitchFamily="34" charset="0"/>
              </a:rPr>
              <a:t>      </a:t>
            </a:r>
            <a:r>
              <a:rPr lang="ru-RU" sz="1400" b="0" i="0" dirty="0" smtClean="0">
                <a:solidFill>
                  <a:srgbClr val="F6F4F4"/>
                </a:solidFill>
                <a:effectLst/>
                <a:latin typeface="Bahnschrift Light Condensed" panose="020B0502040204020203" pitchFamily="34" charset="0"/>
              </a:rPr>
              <a:t>Виноград</a:t>
            </a:r>
            <a:endParaRPr lang="ru-RU" sz="1400" dirty="0">
              <a:solidFill>
                <a:srgbClr val="F6F4F4"/>
              </a:solidFill>
              <a:latin typeface="Bahnschrift Light Condensed" panose="020B0502040204020203" pitchFamily="34" charset="0"/>
            </a:endParaRPr>
          </a:p>
        </p:txBody>
      </p:sp>
      <p:sp>
        <p:nvSpPr>
          <p:cNvPr id="2" name="Заголовок 1">
            <a:extLst>
              <a:ext uri="{FF2B5EF4-FFF2-40B4-BE49-F238E27FC236}">
                <a16:creationId xmlns:a16="http://schemas.microsoft.com/office/drawing/2014/main" xmlns="" id="{7F17A8DB-3773-60FB-8BA0-7E1C35DD3F69}"/>
              </a:ext>
            </a:extLst>
          </p:cNvPr>
          <p:cNvSpPr>
            <a:spLocks noGrp="1"/>
          </p:cNvSpPr>
          <p:nvPr>
            <p:ph type="title"/>
          </p:nvPr>
        </p:nvSpPr>
        <p:spPr>
          <a:xfrm>
            <a:off x="868680" y="881931"/>
            <a:ext cx="8305800" cy="997268"/>
          </a:xfrm>
          <a:prstGeom prst="roundRect">
            <a:avLst/>
          </a:prstGeom>
          <a:noFill/>
          <a:ln>
            <a:noFill/>
          </a:ln>
        </p:spPr>
        <p:txBody>
          <a:bodyPr>
            <a:noAutofit/>
          </a:bodyPr>
          <a:lstStyle/>
          <a:p>
            <a:r>
              <a:rPr lang="ru-RU" sz="5400" dirty="0">
                <a:latin typeface="Bahnschrift Light Condensed" panose="020B0502040204020203" pitchFamily="34" charset="0"/>
              </a:rPr>
              <a:t>КАК ВЫБРАТЬ БУТЫЛКУ?</a:t>
            </a:r>
          </a:p>
        </p:txBody>
      </p:sp>
      <p:cxnSp>
        <p:nvCxnSpPr>
          <p:cNvPr id="10" name="Прямая соединительная линия 9">
            <a:extLst>
              <a:ext uri="{FF2B5EF4-FFF2-40B4-BE49-F238E27FC236}">
                <a16:creationId xmlns:a16="http://schemas.microsoft.com/office/drawing/2014/main" xmlns="" id="{41FAD7B5-12C2-E117-F1FF-4F04CA974546}"/>
              </a:ext>
            </a:extLst>
          </p:cNvPr>
          <p:cNvCxnSpPr>
            <a:cxnSpLocks/>
          </p:cNvCxnSpPr>
          <p:nvPr/>
        </p:nvCxnSpPr>
        <p:spPr>
          <a:xfrm>
            <a:off x="685800" y="4978801"/>
            <a:ext cx="10896600" cy="0"/>
          </a:xfrm>
          <a:prstGeom prst="line">
            <a:avLst/>
          </a:prstGeom>
          <a:ln>
            <a:solidFill>
              <a:srgbClr val="7C2838"/>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xmlns="" id="{E96E102B-DE69-123A-BC36-604463CEB7AD}"/>
              </a:ext>
            </a:extLst>
          </p:cNvPr>
          <p:cNvSpPr txBox="1"/>
          <p:nvPr/>
        </p:nvSpPr>
        <p:spPr>
          <a:xfrm>
            <a:off x="1524000" y="2975967"/>
            <a:ext cx="647700" cy="646986"/>
          </a:xfrm>
          <a:prstGeom prst="roundRect">
            <a:avLst/>
          </a:prstGeom>
          <a:solidFill>
            <a:srgbClr val="7C2838"/>
          </a:solidFill>
          <a:ln>
            <a:noFill/>
          </a:ln>
        </p:spPr>
        <p:txBody>
          <a:bodyPr wrap="square" rtlCol="0">
            <a:spAutoFit/>
          </a:bodyPr>
          <a:lstStyle/>
          <a:p>
            <a:r>
              <a:rPr lang="ru-RU" sz="3200" dirty="0">
                <a:solidFill>
                  <a:srgbClr val="F6F4F4"/>
                </a:solidFill>
              </a:rPr>
              <a:t> 1</a:t>
            </a:r>
          </a:p>
        </p:txBody>
      </p:sp>
      <p:sp>
        <p:nvSpPr>
          <p:cNvPr id="19" name="TextBox 18">
            <a:extLst>
              <a:ext uri="{FF2B5EF4-FFF2-40B4-BE49-F238E27FC236}">
                <a16:creationId xmlns:a16="http://schemas.microsoft.com/office/drawing/2014/main" xmlns="" id="{674E4236-BEAE-46E6-958B-AFD86CBF8FC3}"/>
              </a:ext>
            </a:extLst>
          </p:cNvPr>
          <p:cNvSpPr txBox="1">
            <a:spLocks/>
          </p:cNvSpPr>
          <p:nvPr/>
        </p:nvSpPr>
        <p:spPr>
          <a:xfrm>
            <a:off x="5370195" y="3401616"/>
            <a:ext cx="2152650" cy="340519"/>
          </a:xfrm>
          <a:prstGeom prst="roundRect">
            <a:avLst/>
          </a:prstGeom>
          <a:solidFill>
            <a:srgbClr val="433737"/>
          </a:solidFill>
        </p:spPr>
        <p:txBody>
          <a:bodyPr wrap="square" rtlCol="0">
            <a:spAutoFit/>
          </a:bodyPr>
          <a:lstStyle/>
          <a:p>
            <a:r>
              <a:rPr lang="ru-RU" sz="1200" b="0" i="0" dirty="0">
                <a:solidFill>
                  <a:srgbClr val="000000"/>
                </a:solidFill>
                <a:effectLst/>
                <a:latin typeface="Bahnschrift Light Condensed" panose="020B0502040204020203" pitchFamily="34" charset="0"/>
              </a:rPr>
              <a:t>       </a:t>
            </a:r>
            <a:r>
              <a:rPr lang="ru-RU" sz="1400" b="0" i="0" dirty="0" smtClean="0">
                <a:solidFill>
                  <a:srgbClr val="F6F4F4"/>
                </a:solidFill>
                <a:effectLst/>
                <a:latin typeface="Bahnschrift Light Condensed" panose="020B0502040204020203" pitchFamily="34" charset="0"/>
              </a:rPr>
              <a:t>Регион</a:t>
            </a:r>
            <a:endParaRPr lang="ru-RU" sz="1400" dirty="0">
              <a:solidFill>
                <a:srgbClr val="F6F4F4"/>
              </a:solidFill>
              <a:latin typeface="Bahnschrift Light Condensed" panose="020B0502040204020203" pitchFamily="34" charset="0"/>
            </a:endParaRPr>
          </a:p>
        </p:txBody>
      </p:sp>
      <p:sp>
        <p:nvSpPr>
          <p:cNvPr id="20" name="TextBox 19">
            <a:extLst>
              <a:ext uri="{FF2B5EF4-FFF2-40B4-BE49-F238E27FC236}">
                <a16:creationId xmlns:a16="http://schemas.microsoft.com/office/drawing/2014/main" xmlns="" id="{4B779217-7BFF-E1AD-29D9-F93133368679}"/>
              </a:ext>
            </a:extLst>
          </p:cNvPr>
          <p:cNvSpPr txBox="1"/>
          <p:nvPr/>
        </p:nvSpPr>
        <p:spPr>
          <a:xfrm>
            <a:off x="5046345" y="2975967"/>
            <a:ext cx="647700" cy="646986"/>
          </a:xfrm>
          <a:prstGeom prst="roundRect">
            <a:avLst/>
          </a:prstGeom>
          <a:solidFill>
            <a:srgbClr val="7C2838"/>
          </a:solidFill>
          <a:ln>
            <a:noFill/>
          </a:ln>
        </p:spPr>
        <p:txBody>
          <a:bodyPr wrap="square" rtlCol="0">
            <a:spAutoFit/>
          </a:bodyPr>
          <a:lstStyle/>
          <a:p>
            <a:r>
              <a:rPr lang="ru-RU" sz="3200" dirty="0">
                <a:solidFill>
                  <a:srgbClr val="F6F4F4"/>
                </a:solidFill>
              </a:rPr>
              <a:t> 2</a:t>
            </a:r>
          </a:p>
        </p:txBody>
      </p:sp>
      <p:sp>
        <p:nvSpPr>
          <p:cNvPr id="24" name="TextBox 23">
            <a:extLst>
              <a:ext uri="{FF2B5EF4-FFF2-40B4-BE49-F238E27FC236}">
                <a16:creationId xmlns:a16="http://schemas.microsoft.com/office/drawing/2014/main" xmlns="" id="{022EA109-4E1F-26A4-ADA9-4303148B1CB5}"/>
              </a:ext>
            </a:extLst>
          </p:cNvPr>
          <p:cNvSpPr txBox="1"/>
          <p:nvPr/>
        </p:nvSpPr>
        <p:spPr>
          <a:xfrm>
            <a:off x="8507730" y="3105507"/>
            <a:ext cx="647700" cy="646986"/>
          </a:xfrm>
          <a:prstGeom prst="roundRect">
            <a:avLst/>
          </a:prstGeom>
          <a:noFill/>
          <a:ln w="38100">
            <a:solidFill>
              <a:srgbClr val="7C2838"/>
            </a:solidFill>
          </a:ln>
        </p:spPr>
        <p:txBody>
          <a:bodyPr wrap="square" rtlCol="0">
            <a:spAutoFit/>
          </a:bodyPr>
          <a:lstStyle/>
          <a:p>
            <a:endParaRPr lang="ru-RU" sz="3200" dirty="0">
              <a:solidFill>
                <a:srgbClr val="F6F4F4"/>
              </a:solidFill>
            </a:endParaRPr>
          </a:p>
        </p:txBody>
      </p:sp>
      <p:sp>
        <p:nvSpPr>
          <p:cNvPr id="25" name="Прямоугольник: скругленные углы 24">
            <a:extLst>
              <a:ext uri="{FF2B5EF4-FFF2-40B4-BE49-F238E27FC236}">
                <a16:creationId xmlns:a16="http://schemas.microsoft.com/office/drawing/2014/main" xmlns="" id="{D17ADF55-9CF7-2FD3-F479-09BE84F9DF77}"/>
              </a:ext>
            </a:extLst>
          </p:cNvPr>
          <p:cNvSpPr/>
          <p:nvPr/>
        </p:nvSpPr>
        <p:spPr>
          <a:xfrm>
            <a:off x="8686799" y="3235046"/>
            <a:ext cx="2327189" cy="783185"/>
          </a:xfrm>
          <a:prstGeom prst="roundRect">
            <a:avLst/>
          </a:prstGeom>
          <a:solidFill>
            <a:srgbClr val="433737"/>
          </a:solidFill>
          <a:ln>
            <a:solidFill>
              <a:srgbClr val="433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xmlns="" id="{1C67D0A7-9926-BC09-E93E-FC4A07BB5D39}"/>
              </a:ext>
            </a:extLst>
          </p:cNvPr>
          <p:cNvSpPr txBox="1">
            <a:spLocks/>
          </p:cNvSpPr>
          <p:nvPr/>
        </p:nvSpPr>
        <p:spPr>
          <a:xfrm>
            <a:off x="8976360" y="3401616"/>
            <a:ext cx="1691640" cy="408623"/>
          </a:xfrm>
          <a:prstGeom prst="roundRect">
            <a:avLst/>
          </a:prstGeom>
          <a:solidFill>
            <a:srgbClr val="433737"/>
          </a:solidFill>
        </p:spPr>
        <p:txBody>
          <a:bodyPr wrap="square" rtlCol="0">
            <a:spAutoFit/>
          </a:bodyPr>
          <a:lstStyle/>
          <a:p>
            <a:r>
              <a:rPr lang="ru-RU" sz="1600" b="0" i="0" dirty="0">
                <a:solidFill>
                  <a:srgbClr val="000000"/>
                </a:solidFill>
                <a:effectLst/>
                <a:latin typeface="Bahnschrift Light Condensed" panose="020B0502040204020203" pitchFamily="34" charset="0"/>
              </a:rPr>
              <a:t>       </a:t>
            </a:r>
            <a:r>
              <a:rPr lang="ru-RU" dirty="0" smtClean="0">
                <a:solidFill>
                  <a:srgbClr val="F6F4F4"/>
                </a:solidFill>
                <a:latin typeface="Bahnschrift Light Condensed" panose="020B0502040204020203" pitchFamily="34" charset="0"/>
              </a:rPr>
              <a:t>Крепость</a:t>
            </a:r>
            <a:endParaRPr lang="ru-RU" dirty="0">
              <a:solidFill>
                <a:srgbClr val="F6F4F4"/>
              </a:solidFill>
              <a:latin typeface="Bahnschrift Light Condensed" panose="020B0502040204020203" pitchFamily="34" charset="0"/>
            </a:endParaRPr>
          </a:p>
        </p:txBody>
      </p:sp>
      <p:sp>
        <p:nvSpPr>
          <p:cNvPr id="27" name="TextBox 26">
            <a:extLst>
              <a:ext uri="{FF2B5EF4-FFF2-40B4-BE49-F238E27FC236}">
                <a16:creationId xmlns:a16="http://schemas.microsoft.com/office/drawing/2014/main" xmlns="" id="{9CC16630-8615-9BAE-2693-88AE7B543B41}"/>
              </a:ext>
            </a:extLst>
          </p:cNvPr>
          <p:cNvSpPr txBox="1"/>
          <p:nvPr/>
        </p:nvSpPr>
        <p:spPr>
          <a:xfrm>
            <a:off x="8362950" y="2975967"/>
            <a:ext cx="647700" cy="646986"/>
          </a:xfrm>
          <a:prstGeom prst="roundRect">
            <a:avLst/>
          </a:prstGeom>
          <a:solidFill>
            <a:srgbClr val="7C2838"/>
          </a:solidFill>
          <a:ln>
            <a:noFill/>
          </a:ln>
        </p:spPr>
        <p:txBody>
          <a:bodyPr wrap="square" rtlCol="0">
            <a:spAutoFit/>
          </a:bodyPr>
          <a:lstStyle/>
          <a:p>
            <a:r>
              <a:rPr lang="ru-RU" sz="3200" dirty="0">
                <a:solidFill>
                  <a:srgbClr val="F6F4F4"/>
                </a:solidFill>
              </a:rPr>
              <a:t> 3</a:t>
            </a:r>
          </a:p>
        </p:txBody>
      </p:sp>
      <p:sp>
        <p:nvSpPr>
          <p:cNvPr id="3" name="TextBox 2">
            <a:extLst>
              <a:ext uri="{FF2B5EF4-FFF2-40B4-BE49-F238E27FC236}">
                <a16:creationId xmlns:a16="http://schemas.microsoft.com/office/drawing/2014/main" xmlns="" id="{AA2F579B-6AD8-AD70-0260-9AA453A90BFB}"/>
              </a:ext>
            </a:extLst>
          </p:cNvPr>
          <p:cNvSpPr txBox="1"/>
          <p:nvPr/>
        </p:nvSpPr>
        <p:spPr>
          <a:xfrm>
            <a:off x="5182888" y="5300013"/>
            <a:ext cx="647700" cy="646986"/>
          </a:xfrm>
          <a:prstGeom prst="roundRect">
            <a:avLst/>
          </a:prstGeom>
          <a:noFill/>
          <a:ln w="38100">
            <a:solidFill>
              <a:srgbClr val="7C2838"/>
            </a:solidFill>
          </a:ln>
        </p:spPr>
        <p:txBody>
          <a:bodyPr wrap="square" rtlCol="0">
            <a:spAutoFit/>
          </a:bodyPr>
          <a:lstStyle/>
          <a:p>
            <a:endParaRPr lang="ru-RU" sz="3200" dirty="0">
              <a:solidFill>
                <a:srgbClr val="F6F4F4"/>
              </a:solidFill>
            </a:endParaRPr>
          </a:p>
        </p:txBody>
      </p:sp>
      <p:sp>
        <p:nvSpPr>
          <p:cNvPr id="4" name="Прямоугольник: скругленные углы 3">
            <a:extLst>
              <a:ext uri="{FF2B5EF4-FFF2-40B4-BE49-F238E27FC236}">
                <a16:creationId xmlns:a16="http://schemas.microsoft.com/office/drawing/2014/main" xmlns="" id="{F271D6AD-F67E-7940-D5CB-82B009C3D101}"/>
              </a:ext>
            </a:extLst>
          </p:cNvPr>
          <p:cNvSpPr/>
          <p:nvPr/>
        </p:nvSpPr>
        <p:spPr>
          <a:xfrm>
            <a:off x="5361957" y="5429552"/>
            <a:ext cx="2327189" cy="783185"/>
          </a:xfrm>
          <a:prstGeom prst="roundRect">
            <a:avLst/>
          </a:prstGeom>
          <a:solidFill>
            <a:srgbClr val="433737"/>
          </a:solidFill>
          <a:ln>
            <a:solidFill>
              <a:srgbClr val="433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xmlns="" id="{621632B4-B748-3ECB-315D-C46F9E343BE6}"/>
              </a:ext>
            </a:extLst>
          </p:cNvPr>
          <p:cNvSpPr txBox="1"/>
          <p:nvPr/>
        </p:nvSpPr>
        <p:spPr>
          <a:xfrm>
            <a:off x="5038108" y="5170473"/>
            <a:ext cx="647700" cy="646986"/>
          </a:xfrm>
          <a:prstGeom prst="roundRect">
            <a:avLst/>
          </a:prstGeom>
          <a:solidFill>
            <a:srgbClr val="7C2838"/>
          </a:solidFill>
          <a:ln>
            <a:noFill/>
          </a:ln>
        </p:spPr>
        <p:txBody>
          <a:bodyPr wrap="square" rtlCol="0">
            <a:spAutoFit/>
          </a:bodyPr>
          <a:lstStyle/>
          <a:p>
            <a:r>
              <a:rPr lang="ru-RU" sz="3200" dirty="0">
                <a:solidFill>
                  <a:srgbClr val="F6F4F4"/>
                </a:solidFill>
              </a:rPr>
              <a:t> 4</a:t>
            </a:r>
          </a:p>
        </p:txBody>
      </p:sp>
      <p:sp>
        <p:nvSpPr>
          <p:cNvPr id="6" name="TextBox 5">
            <a:extLst>
              <a:ext uri="{FF2B5EF4-FFF2-40B4-BE49-F238E27FC236}">
                <a16:creationId xmlns:a16="http://schemas.microsoft.com/office/drawing/2014/main" xmlns="" id="{AC4BB081-2B8C-9EFF-E2FE-2D5EED5304B7}"/>
              </a:ext>
            </a:extLst>
          </p:cNvPr>
          <p:cNvSpPr txBox="1">
            <a:spLocks/>
          </p:cNvSpPr>
          <p:nvPr/>
        </p:nvSpPr>
        <p:spPr>
          <a:xfrm>
            <a:off x="5792615" y="5596122"/>
            <a:ext cx="1644943" cy="374571"/>
          </a:xfrm>
          <a:prstGeom prst="roundRect">
            <a:avLst/>
          </a:prstGeom>
          <a:solidFill>
            <a:srgbClr val="433737"/>
          </a:solidFill>
        </p:spPr>
        <p:txBody>
          <a:bodyPr wrap="square" rtlCol="0">
            <a:spAutoFit/>
          </a:bodyPr>
          <a:lstStyle/>
          <a:p>
            <a:r>
              <a:rPr lang="ru-RU" sz="1400" b="0" i="0" dirty="0">
                <a:solidFill>
                  <a:srgbClr val="000000"/>
                </a:solidFill>
                <a:effectLst/>
                <a:latin typeface="Bahnschrift Light Condensed" panose="020B0502040204020203" pitchFamily="34" charset="0"/>
              </a:rPr>
              <a:t> </a:t>
            </a:r>
            <a:r>
              <a:rPr lang="ru-RU" sz="1600" dirty="0">
                <a:solidFill>
                  <a:srgbClr val="F6F4F4"/>
                </a:solidFill>
                <a:latin typeface="Bahnschrift Light Condensed" panose="020B0502040204020203" pitchFamily="34" charset="0"/>
              </a:rPr>
              <a:t>Сахаристость</a:t>
            </a:r>
          </a:p>
        </p:txBody>
      </p:sp>
    </p:spTree>
    <p:extLst>
      <p:ext uri="{BB962C8B-B14F-4D97-AF65-F5344CB8AC3E}">
        <p14:creationId xmlns:p14="http://schemas.microsoft.com/office/powerpoint/2010/main" val="300205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14" grpId="0" animBg="1"/>
      <p:bldP spid="17" grpId="0" animBg="1"/>
      <p:bldP spid="17" grpId="1" animBg="1"/>
      <p:bldP spid="12" grpId="0" animBg="1"/>
      <p:bldP spid="12" grpId="1" animBg="1"/>
      <p:bldP spid="19" grpId="0" animBg="1"/>
      <p:bldP spid="20" grpId="0" animBg="1"/>
      <p:bldP spid="24" grpId="0" animBg="1"/>
      <p:bldP spid="25" grpId="0" animBg="1"/>
      <p:bldP spid="26" grpId="0" animBg="1"/>
      <p:bldP spid="27" grpId="0" animBg="1"/>
      <p:bldP spid="3"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xmlns="" id="{7641EEA2-C1A5-B04E-EAD3-D40F2E24EE35}"/>
              </a:ext>
            </a:extLst>
          </p:cNvPr>
          <p:cNvSpPr>
            <a:spLocks noGrp="1" noRot="1" noMove="1" noResize="1" noEditPoints="1" noAdjustHandles="1" noChangeArrowheads="1" noChangeShapeType="1"/>
          </p:cNvSpPr>
          <p:nvPr/>
        </p:nvSpPr>
        <p:spPr>
          <a:xfrm>
            <a:off x="-53340" y="-83820"/>
            <a:ext cx="12367260" cy="70256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3" name="Подзаголовок 2">
            <a:extLst>
              <a:ext uri="{FF2B5EF4-FFF2-40B4-BE49-F238E27FC236}">
                <a16:creationId xmlns:a16="http://schemas.microsoft.com/office/drawing/2014/main" xmlns="" id="{6687C4D3-829E-09B8-8494-24C6106C9444}"/>
              </a:ext>
            </a:extLst>
          </p:cNvPr>
          <p:cNvSpPr>
            <a:spLocks noGrp="1"/>
          </p:cNvSpPr>
          <p:nvPr>
            <p:ph type="subTitle" idx="1"/>
          </p:nvPr>
        </p:nvSpPr>
        <p:spPr>
          <a:xfrm>
            <a:off x="2369820" y="2702852"/>
            <a:ext cx="7452360" cy="726148"/>
          </a:xfrm>
          <a:prstGeom prst="roundRect">
            <a:avLst/>
          </a:prstGeom>
          <a:solidFill>
            <a:srgbClr val="F6F4F4"/>
          </a:solidFill>
          <a:ln>
            <a:solidFill>
              <a:srgbClr val="F6F4F4"/>
            </a:solidFill>
          </a:ln>
        </p:spPr>
        <p:style>
          <a:lnRef idx="2">
            <a:schemeClr val="dk1"/>
          </a:lnRef>
          <a:fillRef idx="1">
            <a:schemeClr val="lt1"/>
          </a:fillRef>
          <a:effectRef idx="0">
            <a:schemeClr val="dk1"/>
          </a:effectRef>
          <a:fontRef idx="minor">
            <a:schemeClr val="dk1"/>
          </a:fontRef>
        </p:style>
        <p:txBody>
          <a:bodyPr>
            <a:noAutofit/>
          </a:bodyPr>
          <a:lstStyle/>
          <a:p>
            <a:r>
              <a:rPr lang="ru-RU" sz="4800" dirty="0">
                <a:solidFill>
                  <a:srgbClr val="7C2838"/>
                </a:solidFill>
                <a:latin typeface="Bahnschrift Light Condensed" panose="020B0502040204020203" pitchFamily="34" charset="0"/>
                <a:cs typeface="Aldhabi" panose="020B0604020202020204" pitchFamily="2" charset="-78"/>
              </a:rPr>
              <a:t>КАК ПОНИМАТЬ ВИНО?</a:t>
            </a:r>
            <a:endParaRPr lang="ru-RU" sz="4800" dirty="0">
              <a:solidFill>
                <a:srgbClr val="7C2838"/>
              </a:solidFill>
            </a:endParaRPr>
          </a:p>
        </p:txBody>
      </p:sp>
    </p:spTree>
    <p:extLst>
      <p:ext uri="{BB962C8B-B14F-4D97-AF65-F5344CB8AC3E}">
        <p14:creationId xmlns:p14="http://schemas.microsoft.com/office/powerpoint/2010/main" val="2831796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2C74E8F-AE28-950E-EEF5-090F0824E55D}"/>
              </a:ext>
            </a:extLst>
          </p:cNvPr>
          <p:cNvSpPr>
            <a:spLocks noGrp="1"/>
          </p:cNvSpPr>
          <p:nvPr>
            <p:ph type="title"/>
          </p:nvPr>
        </p:nvSpPr>
        <p:spPr>
          <a:xfrm>
            <a:off x="4885038" y="332173"/>
            <a:ext cx="6468762" cy="1325563"/>
          </a:xfrm>
        </p:spPr>
        <p:txBody>
          <a:bodyPr>
            <a:normAutofit/>
          </a:bodyPr>
          <a:lstStyle/>
          <a:p>
            <a:r>
              <a:rPr lang="ru-RU" sz="5400" dirty="0">
                <a:latin typeface="Bahnschrift Light Condensed" panose="020B0502040204020203" pitchFamily="34" charset="0"/>
              </a:rPr>
              <a:t>ЦВЕТ</a:t>
            </a:r>
          </a:p>
        </p:txBody>
      </p:sp>
      <p:sp>
        <p:nvSpPr>
          <p:cNvPr id="3" name="Объект 2">
            <a:extLst>
              <a:ext uri="{FF2B5EF4-FFF2-40B4-BE49-F238E27FC236}">
                <a16:creationId xmlns:a16="http://schemas.microsoft.com/office/drawing/2014/main" xmlns="" id="{897067A3-626E-471B-76D0-191944DF826E}"/>
              </a:ext>
            </a:extLst>
          </p:cNvPr>
          <p:cNvSpPr>
            <a:spLocks noGrp="1"/>
          </p:cNvSpPr>
          <p:nvPr>
            <p:ph idx="1"/>
          </p:nvPr>
        </p:nvSpPr>
        <p:spPr>
          <a:xfrm>
            <a:off x="4885038" y="1657736"/>
            <a:ext cx="6732373" cy="4351338"/>
          </a:xfrm>
        </p:spPr>
        <p:txBody>
          <a:bodyPr>
            <a:normAutofit/>
          </a:bodyPr>
          <a:lstStyle/>
          <a:p>
            <a:pPr marL="0" indent="0">
              <a:buNone/>
            </a:pPr>
            <a:r>
              <a:rPr lang="ru-RU" sz="2000" dirty="0">
                <a:solidFill>
                  <a:srgbClr val="433737"/>
                </a:solidFill>
                <a:effectLst/>
                <a:latin typeface="Bahnschrift Light Condensed" panose="020B0502040204020203" pitchFamily="34" charset="0"/>
              </a:rPr>
              <a:t>Красные вина — имеют цвет от темно-розового (итальянские вина, произведенного методом «</a:t>
            </a:r>
            <a:r>
              <a:rPr lang="ru-RU" sz="2000" dirty="0" err="1">
                <a:solidFill>
                  <a:srgbClr val="433737"/>
                </a:solidFill>
                <a:effectLst/>
                <a:latin typeface="Bahnschrift Light Condensed" panose="020B0502040204020203" pitchFamily="34" charset="0"/>
              </a:rPr>
              <a:t>черезуоло</a:t>
            </a:r>
            <a:r>
              <a:rPr lang="ru-RU" sz="2000" dirty="0">
                <a:solidFill>
                  <a:srgbClr val="433737"/>
                </a:solidFill>
                <a:effectLst/>
                <a:latin typeface="Bahnschrift Light Condensed" panose="020B0502040204020203" pitchFamily="34" charset="0"/>
              </a:rPr>
              <a:t>» (несмотря на розовый цвет, вино считается красным)) и алого (Пино Нуары), до практически черного цвета в бокале — у вин из сортов винограда Саперави, </a:t>
            </a:r>
            <a:r>
              <a:rPr lang="ru-RU" sz="2000" dirty="0" err="1">
                <a:solidFill>
                  <a:srgbClr val="433737"/>
                </a:solidFill>
                <a:effectLst/>
                <a:latin typeface="Bahnschrift Light Condensed" panose="020B0502040204020203" pitchFamily="34" charset="0"/>
              </a:rPr>
              <a:t>Мальбек</a:t>
            </a:r>
            <a:r>
              <a:rPr lang="ru-RU" sz="2000" dirty="0">
                <a:solidFill>
                  <a:srgbClr val="433737"/>
                </a:solidFill>
                <a:effectLst/>
                <a:latin typeface="Bahnschrift Light Condensed" panose="020B0502040204020203" pitchFamily="34" charset="0"/>
              </a:rPr>
              <a:t> и т.д., в шкурке винограда которых содержится наибольшее количество красящего вещества «антоциан».</a:t>
            </a:r>
          </a:p>
          <a:p>
            <a:pPr marL="0" indent="0">
              <a:buNone/>
            </a:pPr>
            <a:endParaRPr lang="ru-RU" sz="2000" dirty="0">
              <a:solidFill>
                <a:srgbClr val="433737"/>
              </a:solidFill>
              <a:effectLst/>
              <a:latin typeface="Bahnschrift Light Condensed" panose="020B0502040204020203" pitchFamily="34" charset="0"/>
            </a:endParaRPr>
          </a:p>
          <a:p>
            <a:pPr>
              <a:buFont typeface="Wingdings" panose="05000000000000000000" pitchFamily="2" charset="2"/>
              <a:buChar char="q"/>
            </a:pPr>
            <a:r>
              <a:rPr lang="ru-RU" sz="2000" dirty="0">
                <a:solidFill>
                  <a:srgbClr val="433737"/>
                </a:solidFill>
                <a:latin typeface="Bahnschrift Light Condensed" panose="020B0502040204020203" pitchFamily="34" charset="0"/>
              </a:rPr>
              <a:t>При длительном хранении большинства красных вин — их цвет также меняется. И у алых, и у гранатовых и у красно-фиолетовых вин появляется «рыжина».</a:t>
            </a:r>
          </a:p>
          <a:p>
            <a:pPr marL="0" indent="0">
              <a:buNone/>
            </a:pPr>
            <a:r>
              <a:rPr lang="ru-RU" sz="2000" dirty="0">
                <a:solidFill>
                  <a:srgbClr val="433737"/>
                </a:solidFill>
                <a:latin typeface="Bahnschrift Light Condensed" panose="020B0502040204020203" pitchFamily="34" charset="0"/>
              </a:rPr>
              <a:t>Чем более коричневато-рыжим будет цвет вина в бокале, тем более «старое» вино мы имеем.</a:t>
            </a:r>
          </a:p>
        </p:txBody>
      </p:sp>
      <p:pic>
        <p:nvPicPr>
          <p:cNvPr id="5" name="Рисунок 4">
            <a:extLst>
              <a:ext uri="{FF2B5EF4-FFF2-40B4-BE49-F238E27FC236}">
                <a16:creationId xmlns:a16="http://schemas.microsoft.com/office/drawing/2014/main" xmlns="" id="{C0423928-7035-71BD-D081-3574FC2AB290}"/>
              </a:ext>
            </a:extLst>
          </p:cNvPr>
          <p:cNvPicPr>
            <a:picLocks noChangeAspect="1"/>
          </p:cNvPicPr>
          <p:nvPr/>
        </p:nvPicPr>
        <p:blipFill rotWithShape="1">
          <a:blip r:embed="rId3">
            <a:extLst>
              <a:ext uri="{28A0092B-C50C-407E-A947-70E740481C1C}">
                <a14:useLocalDpi xmlns:a14="http://schemas.microsoft.com/office/drawing/2010/main" val="0"/>
              </a:ext>
            </a:extLst>
          </a:blip>
          <a:srcRect r="24585"/>
          <a:stretch/>
        </p:blipFill>
        <p:spPr>
          <a:xfrm>
            <a:off x="-2510274" y="0"/>
            <a:ext cx="6942231" cy="6858000"/>
          </a:xfrm>
          <a:prstGeom prst="rect">
            <a:avLst/>
          </a:prstGeom>
        </p:spPr>
      </p:pic>
    </p:spTree>
    <p:extLst>
      <p:ext uri="{BB962C8B-B14F-4D97-AF65-F5344CB8AC3E}">
        <p14:creationId xmlns:p14="http://schemas.microsoft.com/office/powerpoint/2010/main" val="583827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xmlns="" id="{9AA72BD9-2C5A-4EDC-931F-5AA08EACA0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Аромат вина">
            <a:extLst>
              <a:ext uri="{FF2B5EF4-FFF2-40B4-BE49-F238E27FC236}">
                <a16:creationId xmlns:a16="http://schemas.microsoft.com/office/drawing/2014/main" xmlns="" id="{8352F1F2-070B-D998-7C8A-5A6B030D63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19" t="3445" r="16907"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xmlns="" id="{DD3981AC-7B61-4947-BCF3-F7AA7FA385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xmlns="" id="{62C74E8F-AE28-950E-EEF5-090F0824E55D}"/>
              </a:ext>
            </a:extLst>
          </p:cNvPr>
          <p:cNvSpPr>
            <a:spLocks noGrp="1"/>
          </p:cNvSpPr>
          <p:nvPr>
            <p:ph type="title"/>
          </p:nvPr>
        </p:nvSpPr>
        <p:spPr>
          <a:xfrm>
            <a:off x="291084" y="386080"/>
            <a:ext cx="3438144" cy="1124712"/>
          </a:xfrm>
          <a:solidFill>
            <a:srgbClr val="7C2838"/>
          </a:solidFill>
        </p:spPr>
        <p:txBody>
          <a:bodyPr anchor="b">
            <a:normAutofit/>
          </a:bodyPr>
          <a:lstStyle/>
          <a:p>
            <a:r>
              <a:rPr lang="ru-RU" sz="5400" dirty="0">
                <a:solidFill>
                  <a:srgbClr val="F6F4F4"/>
                </a:solidFill>
                <a:latin typeface="Bahnschrift Light Condensed" panose="020B0502040204020203" pitchFamily="34" charset="0"/>
              </a:rPr>
              <a:t>АРОМАТ</a:t>
            </a:r>
          </a:p>
        </p:txBody>
      </p:sp>
      <p:sp>
        <p:nvSpPr>
          <p:cNvPr id="4" name="Прямоугольник 3">
            <a:extLst>
              <a:ext uri="{FF2B5EF4-FFF2-40B4-BE49-F238E27FC236}">
                <a16:creationId xmlns:a16="http://schemas.microsoft.com/office/drawing/2014/main" xmlns="" id="{0436D4FA-ECC7-9DEB-0880-3874EB2EF314}"/>
              </a:ext>
            </a:extLst>
          </p:cNvPr>
          <p:cNvSpPr>
            <a:spLocks noGrp="1" noRot="1" noMove="1" noResize="1" noEditPoints="1" noAdjustHandles="1" noChangeArrowheads="1" noChangeShapeType="1"/>
          </p:cNvSpPr>
          <p:nvPr/>
        </p:nvSpPr>
        <p:spPr>
          <a:xfrm>
            <a:off x="424815" y="2265405"/>
            <a:ext cx="3496396" cy="362465"/>
          </a:xfrm>
          <a:prstGeom prst="rect">
            <a:avLst/>
          </a:prstGeom>
          <a:solidFill>
            <a:srgbClr val="7C2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xmlns="" id="{897067A3-626E-471B-76D0-191944DF826E}"/>
              </a:ext>
            </a:extLst>
          </p:cNvPr>
          <p:cNvSpPr>
            <a:spLocks noGrp="1"/>
          </p:cNvSpPr>
          <p:nvPr>
            <p:ph idx="1"/>
          </p:nvPr>
        </p:nvSpPr>
        <p:spPr>
          <a:xfrm>
            <a:off x="424815" y="1622854"/>
            <a:ext cx="5135726" cy="5173362"/>
          </a:xfrm>
        </p:spPr>
        <p:txBody>
          <a:bodyPr anchor="t">
            <a:normAutofit/>
          </a:bodyPr>
          <a:lstStyle/>
          <a:p>
            <a:r>
              <a:rPr lang="ru-RU" sz="2000" dirty="0">
                <a:solidFill>
                  <a:srgbClr val="F6F4F4"/>
                </a:solidFill>
                <a:latin typeface="Bahnschrift SemiLight Condensed" panose="020B0502040204020203" pitchFamily="34" charset="0"/>
              </a:rPr>
              <a:t>Первичные</a:t>
            </a:r>
            <a:r>
              <a:rPr lang="ru-RU" sz="2000" dirty="0">
                <a:solidFill>
                  <a:srgbClr val="F6F4F4"/>
                </a:solidFill>
                <a:latin typeface="Bahnschrift Light Condensed" panose="020B0502040204020203" pitchFamily="34" charset="0"/>
              </a:rPr>
              <a:t> ароматы </a:t>
            </a:r>
            <a:r>
              <a:rPr lang="ru-RU" sz="2000" b="0" i="0" dirty="0">
                <a:solidFill>
                  <a:srgbClr val="F6F4F4"/>
                </a:solidFill>
                <a:effectLst/>
                <a:latin typeface="Raleway" pitchFamily="2" charset="-52"/>
              </a:rPr>
              <a:t>— </a:t>
            </a:r>
            <a:r>
              <a:rPr lang="ru-RU" sz="2000" dirty="0">
                <a:solidFill>
                  <a:srgbClr val="F6F4F4"/>
                </a:solidFill>
                <a:latin typeface="Bahnschrift Light Condensed" panose="020B0502040204020203" pitchFamily="34" charset="0"/>
              </a:rPr>
              <a:t>э</a:t>
            </a:r>
            <a:r>
              <a:rPr lang="ru-RU" sz="2000" b="0" i="0" dirty="0">
                <a:solidFill>
                  <a:srgbClr val="F6F4F4"/>
                </a:solidFill>
                <a:effectLst/>
                <a:latin typeface="Bahnschrift Light Condensed" panose="020B0502040204020203" pitchFamily="34" charset="0"/>
              </a:rPr>
              <a:t>то ароматы, которые присущи определенному сорту винограда. </a:t>
            </a:r>
          </a:p>
          <a:p>
            <a:r>
              <a:rPr lang="ru-RU" sz="2000" dirty="0">
                <a:solidFill>
                  <a:srgbClr val="F6F4F4"/>
                </a:solidFill>
                <a:latin typeface="Bahnschrift Light Condensed" panose="020B0502040204020203" pitchFamily="34" charset="0"/>
              </a:rPr>
              <a:t>Вторичные ароматы</a:t>
            </a:r>
            <a:r>
              <a:rPr lang="ru-RU" sz="2000" b="0" i="0" dirty="0">
                <a:solidFill>
                  <a:srgbClr val="F6F4F4"/>
                </a:solidFill>
                <a:effectLst/>
                <a:latin typeface="Bahnschrift Light Condensed" panose="020B0502040204020203" pitchFamily="34" charset="0"/>
              </a:rPr>
              <a:t> —</a:t>
            </a:r>
            <a:r>
              <a:rPr lang="ru-RU" sz="2000" dirty="0">
                <a:solidFill>
                  <a:srgbClr val="F6F4F4"/>
                </a:solidFill>
                <a:latin typeface="Bahnschrift Light Condensed" panose="020B0502040204020203" pitchFamily="34" charset="0"/>
              </a:rPr>
              <a:t> это ароматы, которые появляются в вине при его ферментации.</a:t>
            </a:r>
          </a:p>
          <a:p>
            <a:r>
              <a:rPr lang="ru-RU" sz="2000" dirty="0">
                <a:solidFill>
                  <a:srgbClr val="F6F4F4"/>
                </a:solidFill>
                <a:latin typeface="Bahnschrift SemiLight Condensed" panose="020B0502040204020203" pitchFamily="34" charset="0"/>
              </a:rPr>
              <a:t>Третичные</a:t>
            </a:r>
            <a:r>
              <a:rPr lang="ru-RU" sz="2000" dirty="0">
                <a:solidFill>
                  <a:srgbClr val="F6F4F4"/>
                </a:solidFill>
                <a:latin typeface="Bahnschrift Light Condensed" panose="020B0502040204020203" pitchFamily="34" charset="0"/>
              </a:rPr>
              <a:t> ароматы </a:t>
            </a:r>
            <a:r>
              <a:rPr lang="ru-RU" sz="2000" b="0" i="0" dirty="0">
                <a:solidFill>
                  <a:srgbClr val="F6F4F4"/>
                </a:solidFill>
                <a:effectLst/>
                <a:latin typeface="Bahnschrift Light Condensed" panose="020B0502040204020203" pitchFamily="34" charset="0"/>
              </a:rPr>
              <a:t>—</a:t>
            </a:r>
            <a:r>
              <a:rPr lang="ru-RU" sz="2000" dirty="0">
                <a:solidFill>
                  <a:srgbClr val="F6F4F4"/>
                </a:solidFill>
                <a:latin typeface="Bahnschrift Light Condensed" panose="020B0502040204020203" pitchFamily="34" charset="0"/>
              </a:rPr>
              <a:t> это ароматы, появляющиеся в процессе длительной выдержки в бутылке.</a:t>
            </a:r>
          </a:p>
          <a:p>
            <a:endParaRPr lang="ru-RU" sz="2000" dirty="0">
              <a:solidFill>
                <a:srgbClr val="F6F4F4"/>
              </a:solidFill>
              <a:latin typeface="Bahnschrift Light Condensed" panose="020B0502040204020203" pitchFamily="34" charset="0"/>
            </a:endParaRPr>
          </a:p>
          <a:p>
            <a:pPr>
              <a:buFont typeface="Wingdings" panose="05000000000000000000" pitchFamily="2" charset="2"/>
              <a:buChar char="q"/>
            </a:pPr>
            <a:r>
              <a:rPr lang="ru-RU" sz="2000" dirty="0">
                <a:solidFill>
                  <a:srgbClr val="F6F4F4"/>
                </a:solidFill>
                <a:latin typeface="Bahnschrift Light Condensed" panose="020B0502040204020203" pitchFamily="34" charset="0"/>
              </a:rPr>
              <a:t>Важно научиться различать и запоминать ПЕРВИЧНЫЕ ароматы, то есть ароматы, которые присущи элементарному продукту растению или предмету. </a:t>
            </a:r>
          </a:p>
          <a:p>
            <a:pPr marL="0" indent="0">
              <a:buNone/>
            </a:pPr>
            <a:endParaRPr lang="ru-RU" sz="1800" dirty="0">
              <a:solidFill>
                <a:srgbClr val="F6F4F4"/>
              </a:solidFill>
              <a:latin typeface="Bahnschrift Light Condensed" panose="020B0502040204020203" pitchFamily="34" charset="0"/>
            </a:endParaRPr>
          </a:p>
          <a:p>
            <a:endParaRPr lang="ru-RU" sz="1800" dirty="0">
              <a:solidFill>
                <a:srgbClr val="F6F4F4"/>
              </a:solidFill>
              <a:latin typeface="Bahnschrift Light Condensed" panose="020B0502040204020203" pitchFamily="34" charset="0"/>
            </a:endParaRPr>
          </a:p>
          <a:p>
            <a:endParaRPr lang="ru-RU" sz="1800" dirty="0">
              <a:solidFill>
                <a:srgbClr val="F6F4F4"/>
              </a:solidFill>
              <a:latin typeface="Bahnschrift Light Condensed" panose="020B0502040204020203" pitchFamily="34" charset="0"/>
            </a:endParaRPr>
          </a:p>
          <a:p>
            <a:endParaRPr lang="ru-RU" sz="1800" dirty="0">
              <a:solidFill>
                <a:srgbClr val="F6F4F4"/>
              </a:solidFill>
              <a:latin typeface="Bahnschrift Light Condensed" panose="020B0502040204020203" pitchFamily="34" charset="0"/>
            </a:endParaRPr>
          </a:p>
          <a:p>
            <a:endParaRPr lang="ru-RU" sz="1800" dirty="0">
              <a:solidFill>
                <a:srgbClr val="F6F4F4"/>
              </a:solidFill>
              <a:latin typeface="Bahnschrift Light Condensed" panose="020B0502040204020203" pitchFamily="34" charset="0"/>
            </a:endParaRPr>
          </a:p>
          <a:p>
            <a:endParaRPr lang="ru-RU" sz="1100" dirty="0">
              <a:latin typeface="Bahnschrift Light Condensed" panose="020B0502040204020203" pitchFamily="34" charset="0"/>
            </a:endParaRPr>
          </a:p>
        </p:txBody>
      </p:sp>
    </p:spTree>
    <p:extLst>
      <p:ext uri="{BB962C8B-B14F-4D97-AF65-F5344CB8AC3E}">
        <p14:creationId xmlns:p14="http://schemas.microsoft.com/office/powerpoint/2010/main" val="26292946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2C74E8F-AE28-950E-EEF5-090F0824E55D}"/>
              </a:ext>
            </a:extLst>
          </p:cNvPr>
          <p:cNvSpPr>
            <a:spLocks noGrp="1"/>
          </p:cNvSpPr>
          <p:nvPr>
            <p:ph type="title"/>
          </p:nvPr>
        </p:nvSpPr>
        <p:spPr>
          <a:xfrm>
            <a:off x="5406782" y="386080"/>
            <a:ext cx="3438144" cy="1124712"/>
          </a:xfrm>
          <a:noFill/>
          <a:ln>
            <a:noFill/>
          </a:ln>
        </p:spPr>
        <p:txBody>
          <a:bodyPr anchor="b">
            <a:normAutofit/>
          </a:bodyPr>
          <a:lstStyle/>
          <a:p>
            <a:r>
              <a:rPr lang="ru-RU" sz="5400" dirty="0">
                <a:solidFill>
                  <a:srgbClr val="7C2838"/>
                </a:solidFill>
                <a:latin typeface="Bahnschrift Light Condensed" panose="020B0502040204020203" pitchFamily="34" charset="0"/>
              </a:rPr>
              <a:t>АРОМАТ</a:t>
            </a:r>
          </a:p>
        </p:txBody>
      </p:sp>
      <p:sp>
        <p:nvSpPr>
          <p:cNvPr id="7" name="Объект 2">
            <a:extLst>
              <a:ext uri="{FF2B5EF4-FFF2-40B4-BE49-F238E27FC236}">
                <a16:creationId xmlns:a16="http://schemas.microsoft.com/office/drawing/2014/main" xmlns="" id="{E242BA10-64CA-B579-7A6B-FFC4569BC130}"/>
              </a:ext>
            </a:extLst>
          </p:cNvPr>
          <p:cNvSpPr txBox="1">
            <a:spLocks/>
          </p:cNvSpPr>
          <p:nvPr/>
        </p:nvSpPr>
        <p:spPr>
          <a:xfrm>
            <a:off x="5406783" y="1774593"/>
            <a:ext cx="452805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dirty="0">
                <a:solidFill>
                  <a:srgbClr val="433737"/>
                </a:solidFill>
                <a:latin typeface="Bahnschrift Light Condensed" panose="020B0502040204020203" pitchFamily="34" charset="0"/>
              </a:rPr>
              <a:t>1. Сначала выделяем из аромата </a:t>
            </a:r>
            <a:r>
              <a:rPr lang="ru-RU" sz="2000" u="sng" dirty="0">
                <a:solidFill>
                  <a:srgbClr val="433737"/>
                </a:solidFill>
                <a:latin typeface="Bahnschrift Light Condensed" panose="020B0502040204020203" pitchFamily="34" charset="0"/>
              </a:rPr>
              <a:t>Доминирующие тона</a:t>
            </a:r>
            <a:r>
              <a:rPr lang="ru-RU" sz="2000" dirty="0">
                <a:solidFill>
                  <a:srgbClr val="433737"/>
                </a:solidFill>
                <a:latin typeface="Bahnschrift Light Condensed" panose="020B0502040204020203" pitchFamily="34" charset="0"/>
              </a:rPr>
              <a:t>, затем «вынюхиваем» уже оставшиеся Фоновые нюансы.</a:t>
            </a:r>
          </a:p>
          <a:p>
            <a:pPr marL="0" indent="0">
              <a:buNone/>
            </a:pPr>
            <a:endParaRPr lang="ru-RU" sz="2000" dirty="0">
              <a:solidFill>
                <a:srgbClr val="433737"/>
              </a:solidFill>
              <a:latin typeface="Bahnschrift Light Condensed" panose="020B0502040204020203" pitchFamily="34" charset="0"/>
            </a:endParaRPr>
          </a:p>
          <a:p>
            <a:pPr marL="0" indent="0">
              <a:buFont typeface="Arial" panose="020B0604020202020204" pitchFamily="34" charset="0"/>
              <a:buNone/>
            </a:pPr>
            <a:r>
              <a:rPr lang="ru-RU" sz="2000" dirty="0">
                <a:solidFill>
                  <a:srgbClr val="433737"/>
                </a:solidFill>
                <a:latin typeface="Bahnschrift Light Condensed" panose="020B0502040204020203" pitchFamily="34" charset="0"/>
              </a:rPr>
              <a:t>2. Прогоняем (т.е. проводим сравнение) «выловленных» доминирующих ароматов по базе ароматики в памяти. То же самое — делаем и для фоновых нюансов.</a:t>
            </a:r>
          </a:p>
          <a:p>
            <a:pPr marL="0" indent="0">
              <a:buFont typeface="Arial" panose="020B0604020202020204" pitchFamily="34" charset="0"/>
              <a:buNone/>
            </a:pPr>
            <a:endParaRPr lang="ru-RU" sz="2000" dirty="0">
              <a:solidFill>
                <a:srgbClr val="433737"/>
              </a:solidFill>
              <a:latin typeface="Bahnschrift Light Condensed" panose="020B0502040204020203" pitchFamily="34" charset="0"/>
            </a:endParaRPr>
          </a:p>
          <a:p>
            <a:pPr marL="0" indent="0">
              <a:buFont typeface="Arial" panose="020B0604020202020204" pitchFamily="34" charset="0"/>
              <a:buNone/>
            </a:pPr>
            <a:r>
              <a:rPr lang="ru-RU" sz="2000" dirty="0">
                <a:solidFill>
                  <a:srgbClr val="433737"/>
                </a:solidFill>
                <a:latin typeface="Bahnschrift Light Condensed" panose="020B0502040204020203" pitchFamily="34" charset="0"/>
              </a:rPr>
              <a:t>3. Естественно — мы в первую очередь используем для сравнения «базы» ароматов, наиболее присущих категориям вин — белым, розовым и красным.</a:t>
            </a:r>
          </a:p>
        </p:txBody>
      </p:sp>
      <p:pic>
        <p:nvPicPr>
          <p:cNvPr id="3074" name="Picture 2">
            <a:extLst>
              <a:ext uri="{FF2B5EF4-FFF2-40B4-BE49-F238E27FC236}">
                <a16:creationId xmlns:a16="http://schemas.microsoft.com/office/drawing/2014/main" xmlns="" id="{8DE76572-4C0B-9E53-F11A-E6DA52FC85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3075"/>
          <a:stretch/>
        </p:blipFill>
        <p:spPr bwMode="auto">
          <a:xfrm>
            <a:off x="-3026149" y="0"/>
            <a:ext cx="791693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530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2">
            <a:extLst>
              <a:ext uri="{FF2B5EF4-FFF2-40B4-BE49-F238E27FC236}">
                <a16:creationId xmlns:a16="http://schemas.microsoft.com/office/drawing/2014/main" xmlns="" id="{E242BA10-64CA-B579-7A6B-FFC4569BC130}"/>
              </a:ext>
            </a:extLst>
          </p:cNvPr>
          <p:cNvSpPr txBox="1">
            <a:spLocks/>
          </p:cNvSpPr>
          <p:nvPr/>
        </p:nvSpPr>
        <p:spPr>
          <a:xfrm>
            <a:off x="238898" y="236323"/>
            <a:ext cx="11837772" cy="6385354"/>
          </a:xfrm>
          <a:prstGeom prst="roundRect">
            <a:avLst/>
          </a:prstGeom>
          <a:solidFill>
            <a:schemeClr val="bg1">
              <a:lumMod val="90000"/>
            </a:schemeClr>
          </a:solidFill>
        </p:spPr>
        <p:txBody>
          <a:bodyPr vert="horz" lIns="91440" tIns="45720" rIns="91440" bIns="45720" numCol="2" spcCol="468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300" dirty="0">
                <a:solidFill>
                  <a:srgbClr val="433737"/>
                </a:solidFill>
                <a:latin typeface="Bahnschrift Light Condensed" panose="020B0502040204020203" pitchFamily="34" charset="0"/>
              </a:rPr>
              <a:t>вишня (недозрелая, спелая, перезрелая, «ликерная» и джем из нее)</a:t>
            </a:r>
          </a:p>
          <a:p>
            <a:r>
              <a:rPr lang="ru-RU" sz="1300" dirty="0">
                <a:solidFill>
                  <a:srgbClr val="433737"/>
                </a:solidFill>
                <a:latin typeface="Bahnschrift Light Condensed" panose="020B0502040204020203" pitchFamily="34" charset="0"/>
              </a:rPr>
              <a:t>темная слива (и джем из нее)</a:t>
            </a:r>
          </a:p>
          <a:p>
            <a:r>
              <a:rPr lang="ru-RU" sz="1300" dirty="0">
                <a:solidFill>
                  <a:srgbClr val="433737"/>
                </a:solidFill>
                <a:latin typeface="Bahnschrift Light Condensed" panose="020B0502040204020203" pitchFamily="34" charset="0"/>
              </a:rPr>
              <a:t>красные ягоды (как свежие, так и завяленные)</a:t>
            </a:r>
          </a:p>
          <a:p>
            <a:r>
              <a:rPr lang="ru-RU" sz="1300" dirty="0">
                <a:solidFill>
                  <a:srgbClr val="433737"/>
                </a:solidFill>
                <a:latin typeface="Bahnschrift Light Condensed" panose="020B0502040204020203" pitchFamily="34" charset="0"/>
              </a:rPr>
              <a:t>темные ягоды (голубика, ежевика, черника, тутовник и т.д. — свежие или в джеме)</a:t>
            </a:r>
          </a:p>
          <a:p>
            <a:r>
              <a:rPr lang="ru-RU" sz="1300" dirty="0">
                <a:solidFill>
                  <a:srgbClr val="433737"/>
                </a:solidFill>
                <a:latin typeface="Bahnschrift Light Condensed" panose="020B0502040204020203" pitchFamily="34" charset="0"/>
              </a:rPr>
              <a:t>черная смородина (и ее лист)</a:t>
            </a:r>
          </a:p>
          <a:p>
            <a:r>
              <a:rPr lang="ru-RU" sz="1300" dirty="0">
                <a:solidFill>
                  <a:srgbClr val="433737"/>
                </a:solidFill>
                <a:latin typeface="Bahnschrift Light Condensed" panose="020B0502040204020203" pitchFamily="34" charset="0"/>
              </a:rPr>
              <a:t>оттенки свежих трав (в том числе часто бывает аромат «опаленной» или обожженной свежей травы. В некоторых (часто даже в премиальных) винах есть тона дикого укропа)</a:t>
            </a:r>
          </a:p>
          <a:p>
            <a:r>
              <a:rPr lang="ru-RU" sz="1300" dirty="0">
                <a:solidFill>
                  <a:srgbClr val="433737"/>
                </a:solidFill>
                <a:latin typeface="Bahnschrift Light Condensed" panose="020B0502040204020203" pitchFamily="34" charset="0"/>
              </a:rPr>
              <a:t>оттенки сухих трав (в том числе горных, медоносных)</a:t>
            </a:r>
          </a:p>
          <a:p>
            <a:r>
              <a:rPr lang="ru-RU" sz="1300" dirty="0">
                <a:solidFill>
                  <a:srgbClr val="433737"/>
                </a:solidFill>
                <a:latin typeface="Bahnschrift Light Condensed" panose="020B0502040204020203" pitchFamily="34" charset="0"/>
              </a:rPr>
              <a:t>травянистые ноты «виноградных гребней» (веточки от кисти винограда, на которых крепятся ягодки — часто попадают в виноградное сусло при изготовлении вина). Часто можно встретить у вин из сортов Каберне-совиньон и Саперави.</a:t>
            </a:r>
          </a:p>
          <a:p>
            <a:r>
              <a:rPr lang="ru-RU" sz="1300" dirty="0">
                <a:solidFill>
                  <a:srgbClr val="433737"/>
                </a:solidFill>
                <a:latin typeface="Bahnschrift Light Condensed" panose="020B0502040204020203" pitchFamily="34" charset="0"/>
              </a:rPr>
              <a:t>почва или влажный подлесок (когда пахнет корнями и старой корой деревьев, сухой листвой вокруг дерева и т.д.)</a:t>
            </a:r>
          </a:p>
          <a:p>
            <a:r>
              <a:rPr lang="ru-RU" sz="1300" dirty="0" err="1">
                <a:solidFill>
                  <a:srgbClr val="433737"/>
                </a:solidFill>
                <a:latin typeface="Bahnschrift Light Condensed" panose="020B0502040204020203" pitchFamily="34" charset="0"/>
              </a:rPr>
              <a:t>Минеральность</a:t>
            </a:r>
            <a:endParaRPr lang="ru-RU" sz="1300" dirty="0">
              <a:solidFill>
                <a:srgbClr val="433737"/>
              </a:solidFill>
              <a:latin typeface="Bahnschrift Light Condensed" panose="020B0502040204020203" pitchFamily="34" charset="0"/>
            </a:endParaRPr>
          </a:p>
          <a:p>
            <a:r>
              <a:rPr lang="ru-RU" sz="1300" dirty="0">
                <a:solidFill>
                  <a:srgbClr val="433737"/>
                </a:solidFill>
                <a:latin typeface="Bahnschrift Light Condensed" panose="020B0502040204020203" pitchFamily="34" charset="0"/>
              </a:rPr>
              <a:t>цветочные ноты (в том числе очень часто — фиалка)</a:t>
            </a:r>
          </a:p>
          <a:p>
            <a:r>
              <a:rPr lang="ru-RU" sz="1300" dirty="0">
                <a:solidFill>
                  <a:srgbClr val="433737"/>
                </a:solidFill>
                <a:latin typeface="Bahnschrift Light Condensed" panose="020B0502040204020203" pitchFamily="34" charset="0"/>
              </a:rPr>
              <a:t>тона бузины (часто можно найти в Саперави)</a:t>
            </a:r>
          </a:p>
          <a:p>
            <a:r>
              <a:rPr lang="ru-RU" sz="1300" dirty="0">
                <a:solidFill>
                  <a:srgbClr val="433737"/>
                </a:solidFill>
                <a:latin typeface="Bahnschrift Light Condensed" panose="020B0502040204020203" pitchFamily="34" charset="0"/>
              </a:rPr>
              <a:t>специи — тона перца (душистого, черного), ваниль, гвоздика, корица, бадьян, мята</a:t>
            </a:r>
          </a:p>
          <a:p>
            <a:r>
              <a:rPr lang="ru-RU" sz="1300" dirty="0">
                <a:solidFill>
                  <a:srgbClr val="433737"/>
                </a:solidFill>
                <a:latin typeface="Bahnschrift Light Condensed" panose="020B0502040204020203" pitchFamily="34" charset="0"/>
              </a:rPr>
              <a:t>Лакрица</a:t>
            </a:r>
          </a:p>
          <a:p>
            <a:r>
              <a:rPr lang="ru-RU" sz="1300" dirty="0">
                <a:solidFill>
                  <a:srgbClr val="433737"/>
                </a:solidFill>
                <a:latin typeface="Bahnschrift Light Condensed" panose="020B0502040204020203" pitchFamily="34" charset="0"/>
              </a:rPr>
              <a:t>шоколад (молочный, горький)</a:t>
            </a:r>
          </a:p>
          <a:p>
            <a:r>
              <a:rPr lang="ru-RU" sz="1300" dirty="0">
                <a:solidFill>
                  <a:srgbClr val="433737"/>
                </a:solidFill>
                <a:latin typeface="Bahnschrift Light Condensed" panose="020B0502040204020203" pitchFamily="34" charset="0"/>
              </a:rPr>
              <a:t>дымные ноты</a:t>
            </a:r>
          </a:p>
          <a:p>
            <a:r>
              <a:rPr lang="ru-RU" sz="1300" dirty="0">
                <a:solidFill>
                  <a:srgbClr val="433737"/>
                </a:solidFill>
                <a:latin typeface="Bahnschrift Light Condensed" panose="020B0502040204020203" pitchFamily="34" charset="0"/>
              </a:rPr>
              <a:t>животные нотки (оттенки коровьего вымени и кожи — как в парном молоке)</a:t>
            </a:r>
          </a:p>
          <a:p>
            <a:r>
              <a:rPr lang="ru-RU" sz="1300" dirty="0">
                <a:solidFill>
                  <a:srgbClr val="433737"/>
                </a:solidFill>
                <a:latin typeface="Bahnschrift Light Condensed" panose="020B0502040204020203" pitchFamily="34" charset="0"/>
              </a:rPr>
              <a:t>тона «хлева» (стойло лошадей, коров, нотки навоза)</a:t>
            </a:r>
          </a:p>
          <a:p>
            <a:r>
              <a:rPr lang="ru-RU" sz="1300" dirty="0">
                <a:solidFill>
                  <a:srgbClr val="433737"/>
                </a:solidFill>
                <a:latin typeface="Bahnschrift Light Condensed" panose="020B0502040204020203" pitchFamily="34" charset="0"/>
              </a:rPr>
              <a:t>сливки и карамель</a:t>
            </a:r>
          </a:p>
          <a:p>
            <a:r>
              <a:rPr lang="ru-RU" sz="1300" dirty="0">
                <a:solidFill>
                  <a:srgbClr val="433737"/>
                </a:solidFill>
                <a:latin typeface="Bahnschrift Light Condensed" panose="020B0502040204020203" pitchFamily="34" charset="0"/>
              </a:rPr>
              <a:t>листья табака</a:t>
            </a:r>
          </a:p>
          <a:p>
            <a:r>
              <a:rPr lang="ru-RU" sz="1300" dirty="0">
                <a:solidFill>
                  <a:srgbClr val="433737"/>
                </a:solidFill>
                <a:latin typeface="Bahnschrift Light Condensed" panose="020B0502040204020203" pitchFamily="34" charset="0"/>
              </a:rPr>
              <a:t>Чернослив</a:t>
            </a:r>
          </a:p>
          <a:p>
            <a:r>
              <a:rPr lang="ru-RU" sz="1300" dirty="0">
                <a:solidFill>
                  <a:srgbClr val="433737"/>
                </a:solidFill>
                <a:latin typeface="Bahnschrift Light Condensed" panose="020B0502040204020203" pitchFamily="34" charset="0"/>
              </a:rPr>
              <a:t>подвяленный инжир</a:t>
            </a:r>
          </a:p>
          <a:p>
            <a:r>
              <a:rPr lang="ru-RU" sz="1300" dirty="0">
                <a:solidFill>
                  <a:srgbClr val="433737"/>
                </a:solidFill>
                <a:latin typeface="Bahnschrift Light Condensed" panose="020B0502040204020203" pitchFamily="34" charset="0"/>
              </a:rPr>
              <a:t>смолистые нотки</a:t>
            </a:r>
          </a:p>
          <a:p>
            <a:r>
              <a:rPr lang="ru-RU" sz="1300" dirty="0">
                <a:solidFill>
                  <a:srgbClr val="433737"/>
                </a:solidFill>
                <a:latin typeface="Bahnschrift Light Condensed" panose="020B0502040204020203" pitchFamily="34" charset="0"/>
              </a:rPr>
              <a:t>бальзамические оттенки</a:t>
            </a:r>
          </a:p>
          <a:p>
            <a:r>
              <a:rPr lang="ru-RU" sz="1300" dirty="0">
                <a:solidFill>
                  <a:srgbClr val="433737"/>
                </a:solidFill>
                <a:latin typeface="Bahnschrift Light Condensed" panose="020B0502040204020203" pitchFamily="34" charset="0"/>
              </a:rPr>
              <a:t>хвойные тона (эвкалипт, кедр, можжевельник)</a:t>
            </a:r>
          </a:p>
          <a:p>
            <a:r>
              <a:rPr lang="ru-RU" sz="1300" dirty="0">
                <a:solidFill>
                  <a:srgbClr val="433737"/>
                </a:solidFill>
                <a:latin typeface="Bahnschrift Light Condensed" panose="020B0502040204020203" pitchFamily="34" charset="0"/>
              </a:rPr>
              <a:t>древесные ноты (в т.ч. мокрое дерево, дубовая кора)</a:t>
            </a:r>
          </a:p>
          <a:p>
            <a:r>
              <a:rPr lang="ru-RU" sz="1300" dirty="0">
                <a:solidFill>
                  <a:srgbClr val="433737"/>
                </a:solidFill>
                <a:latin typeface="Bahnschrift Light Condensed" panose="020B0502040204020203" pitchFamily="34" charset="0"/>
              </a:rPr>
              <a:t>Пудра</a:t>
            </a:r>
          </a:p>
          <a:p>
            <a:r>
              <a:rPr lang="ru-RU" sz="1300" dirty="0" err="1">
                <a:solidFill>
                  <a:srgbClr val="433737"/>
                </a:solidFill>
                <a:latin typeface="Bahnschrift Light Condensed" panose="020B0502040204020203" pitchFamily="34" charset="0"/>
              </a:rPr>
              <a:t>преловатая</a:t>
            </a:r>
            <a:r>
              <a:rPr lang="ru-RU" sz="1300" dirty="0">
                <a:solidFill>
                  <a:srgbClr val="433737"/>
                </a:solidFill>
                <a:latin typeface="Bahnschrift Light Condensed" panose="020B0502040204020203" pitchFamily="34" charset="0"/>
              </a:rPr>
              <a:t> листва и трава</a:t>
            </a:r>
          </a:p>
          <a:p>
            <a:r>
              <a:rPr lang="ru-RU" sz="1300" dirty="0">
                <a:solidFill>
                  <a:srgbClr val="433737"/>
                </a:solidFill>
                <a:latin typeface="Bahnschrift Light Condensed" panose="020B0502040204020203" pitchFamily="34" charset="0"/>
              </a:rPr>
              <a:t>тона «оксидации» или </a:t>
            </a:r>
            <a:r>
              <a:rPr lang="ru-RU" sz="1300" dirty="0" err="1">
                <a:solidFill>
                  <a:srgbClr val="433737"/>
                </a:solidFill>
                <a:latin typeface="Bahnschrift Light Condensed" panose="020B0502040204020203" pitchFamily="34" charset="0"/>
              </a:rPr>
              <a:t>подброженности</a:t>
            </a:r>
            <a:r>
              <a:rPr lang="ru-RU" sz="1300" dirty="0">
                <a:solidFill>
                  <a:srgbClr val="433737"/>
                </a:solidFill>
                <a:latin typeface="Bahnschrift Light Condensed" panose="020B0502040204020203" pitchFamily="34" charset="0"/>
              </a:rPr>
              <a:t> (когда вы нашли забытую в миске на несколько дней в тепле спелую вишню — и она уже немного </a:t>
            </a:r>
            <a:r>
              <a:rPr lang="ru-RU" sz="1300" dirty="0" err="1">
                <a:solidFill>
                  <a:srgbClr val="433737"/>
                </a:solidFill>
                <a:latin typeface="Bahnschrift Light Condensed" panose="020B0502040204020203" pitchFamily="34" charset="0"/>
              </a:rPr>
              <a:t>подбродила</a:t>
            </a:r>
            <a:r>
              <a:rPr lang="ru-RU" sz="1300" dirty="0">
                <a:solidFill>
                  <a:srgbClr val="433737"/>
                </a:solidFill>
                <a:latin typeface="Bahnschrift Light Condensed" panose="020B0502040204020203" pitchFamily="34" charset="0"/>
              </a:rPr>
              <a:t>, или т.н. «окисленная вишня»)</a:t>
            </a:r>
          </a:p>
          <a:p>
            <a:r>
              <a:rPr lang="ru-RU" sz="1300" dirty="0">
                <a:solidFill>
                  <a:srgbClr val="433737"/>
                </a:solidFill>
                <a:latin typeface="Bahnschrift Light Condensed" panose="020B0502040204020203" pitchFamily="34" charset="0"/>
              </a:rPr>
              <a:t>оттенки хлеба</a:t>
            </a:r>
          </a:p>
          <a:p>
            <a:r>
              <a:rPr lang="ru-RU" sz="1300" dirty="0">
                <a:solidFill>
                  <a:srgbClr val="433737"/>
                </a:solidFill>
                <a:latin typeface="Bahnschrift Light Condensed" panose="020B0502040204020203" pitchFamily="34" charset="0"/>
              </a:rPr>
              <a:t>миндаль и горчинка косточковых</a:t>
            </a:r>
          </a:p>
          <a:p>
            <a:r>
              <a:rPr lang="ru-RU" sz="1300" dirty="0">
                <a:solidFill>
                  <a:srgbClr val="433737"/>
                </a:solidFill>
                <a:latin typeface="Bahnschrift Light Condensed" panose="020B0502040204020203" pitchFamily="34" charset="0"/>
              </a:rPr>
              <a:t>грибы (чаще — трюфельные ноты)</a:t>
            </a:r>
          </a:p>
        </p:txBody>
      </p:sp>
    </p:spTree>
    <p:extLst>
      <p:ext uri="{BB962C8B-B14F-4D97-AF65-F5344CB8AC3E}">
        <p14:creationId xmlns:p14="http://schemas.microsoft.com/office/powerpoint/2010/main" val="539940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5939565-EEE1-F6B2-73E4-4CE576AE6D19}"/>
              </a:ext>
            </a:extLst>
          </p:cNvPr>
          <p:cNvSpPr>
            <a:spLocks noGrp="1"/>
          </p:cNvSpPr>
          <p:nvPr>
            <p:ph type="title"/>
          </p:nvPr>
        </p:nvSpPr>
        <p:spPr>
          <a:xfrm>
            <a:off x="769620" y="698963"/>
            <a:ext cx="10515600" cy="1325563"/>
          </a:xfrm>
        </p:spPr>
        <p:txBody>
          <a:bodyPr>
            <a:normAutofit/>
          </a:bodyPr>
          <a:lstStyle/>
          <a:p>
            <a:r>
              <a:rPr lang="ru-RU" sz="5400" dirty="0">
                <a:latin typeface="Bahnschrift Light Condensed" panose="020B0502040204020203" pitchFamily="34" charset="0"/>
              </a:rPr>
              <a:t>ВКУС!</a:t>
            </a:r>
          </a:p>
        </p:txBody>
      </p:sp>
      <p:sp>
        <p:nvSpPr>
          <p:cNvPr id="4" name="TextBox 3">
            <a:extLst>
              <a:ext uri="{FF2B5EF4-FFF2-40B4-BE49-F238E27FC236}">
                <a16:creationId xmlns:a16="http://schemas.microsoft.com/office/drawing/2014/main" xmlns="" id="{8B3D0497-9502-505E-ADAD-77278B069D96}"/>
              </a:ext>
            </a:extLst>
          </p:cNvPr>
          <p:cNvSpPr txBox="1"/>
          <p:nvPr/>
        </p:nvSpPr>
        <p:spPr>
          <a:xfrm>
            <a:off x="769619" y="2169491"/>
            <a:ext cx="5524088" cy="1107996"/>
          </a:xfrm>
          <a:prstGeom prst="rect">
            <a:avLst/>
          </a:prstGeom>
          <a:noFill/>
        </p:spPr>
        <p:txBody>
          <a:bodyPr wrap="square" rtlCol="0">
            <a:spAutoFit/>
          </a:bodyPr>
          <a:lstStyle/>
          <a:p>
            <a:r>
              <a:rPr lang="ru-RU" sz="2400" dirty="0">
                <a:latin typeface="Bahnschrift Light Condensed" panose="020B0502040204020203" pitchFamily="34" charset="0"/>
              </a:rPr>
              <a:t>Основные свойства вина, влияющие на восприятие его вкуса:</a:t>
            </a:r>
          </a:p>
          <a:p>
            <a:endParaRPr lang="ru-RU" dirty="0"/>
          </a:p>
        </p:txBody>
      </p:sp>
      <p:sp>
        <p:nvSpPr>
          <p:cNvPr id="5" name="Объект 2">
            <a:extLst>
              <a:ext uri="{FF2B5EF4-FFF2-40B4-BE49-F238E27FC236}">
                <a16:creationId xmlns:a16="http://schemas.microsoft.com/office/drawing/2014/main" xmlns="" id="{402E91F9-1374-5E72-7BB3-3CDFE136470B}"/>
              </a:ext>
            </a:extLst>
          </p:cNvPr>
          <p:cNvSpPr>
            <a:spLocks noGrp="1"/>
          </p:cNvSpPr>
          <p:nvPr>
            <p:ph idx="1"/>
          </p:nvPr>
        </p:nvSpPr>
        <p:spPr>
          <a:xfrm>
            <a:off x="769619" y="3429000"/>
            <a:ext cx="5604075" cy="3120725"/>
          </a:xfrm>
        </p:spPr>
        <p:txBody>
          <a:bodyPr numCol="2">
            <a:normAutofit/>
          </a:bodyPr>
          <a:lstStyle/>
          <a:p>
            <a:r>
              <a:rPr lang="ru-RU" sz="2400" dirty="0">
                <a:latin typeface="Bahnschrift Light Condensed" panose="020B0502040204020203" pitchFamily="34" charset="0"/>
              </a:rPr>
              <a:t>Плотность</a:t>
            </a:r>
          </a:p>
          <a:p>
            <a:r>
              <a:rPr lang="ru-RU" sz="2400" dirty="0">
                <a:latin typeface="Bahnschrift Light Condensed" panose="020B0502040204020203" pitchFamily="34" charset="0"/>
              </a:rPr>
              <a:t>Сахаристость</a:t>
            </a:r>
          </a:p>
          <a:p>
            <a:r>
              <a:rPr lang="ru-RU" sz="2400" dirty="0">
                <a:latin typeface="Bahnschrift Light Condensed" panose="020B0502040204020203" pitchFamily="34" charset="0"/>
              </a:rPr>
              <a:t>Кислотность</a:t>
            </a:r>
          </a:p>
          <a:p>
            <a:r>
              <a:rPr lang="ru-RU" sz="2400" dirty="0" err="1">
                <a:latin typeface="Bahnschrift Light Condensed" panose="020B0502040204020203" pitchFamily="34" charset="0"/>
              </a:rPr>
              <a:t>Танинность</a:t>
            </a:r>
            <a:endParaRPr lang="ru-RU" sz="2400" dirty="0">
              <a:latin typeface="Bahnschrift Light Condensed" panose="020B0502040204020203" pitchFamily="34" charset="0"/>
            </a:endParaRPr>
          </a:p>
          <a:p>
            <a:r>
              <a:rPr lang="ru-RU" sz="2400" dirty="0" err="1">
                <a:latin typeface="Bahnschrift Light Condensed" panose="020B0502040204020203" pitchFamily="34" charset="0"/>
              </a:rPr>
              <a:t>Минеральность</a:t>
            </a:r>
            <a:endParaRPr lang="ru-RU" sz="2400" dirty="0">
              <a:latin typeface="Bahnschrift Light Condensed" panose="020B0502040204020203" pitchFamily="34" charset="0"/>
            </a:endParaRPr>
          </a:p>
          <a:p>
            <a:pPr marL="0" indent="0">
              <a:buNone/>
            </a:pPr>
            <a:endParaRPr lang="ru-RU" sz="2400" dirty="0">
              <a:latin typeface="Bahnschrift Light Condensed" panose="020B0502040204020203" pitchFamily="34" charset="0"/>
            </a:endParaRPr>
          </a:p>
          <a:p>
            <a:r>
              <a:rPr lang="ru-RU" sz="2400" dirty="0" err="1">
                <a:latin typeface="Bahnschrift Light Condensed" panose="020B0502040204020203" pitchFamily="34" charset="0"/>
              </a:rPr>
              <a:t>Спиритуозность</a:t>
            </a:r>
            <a:endParaRPr lang="ru-RU" sz="2400" dirty="0">
              <a:latin typeface="Bahnschrift Light Condensed" panose="020B0502040204020203" pitchFamily="34" charset="0"/>
            </a:endParaRPr>
          </a:p>
          <a:p>
            <a:r>
              <a:rPr lang="ru-RU" sz="2400" dirty="0">
                <a:latin typeface="Bahnschrift Light Condensed" panose="020B0502040204020203" pitchFamily="34" charset="0"/>
              </a:rPr>
              <a:t>Оттенки</a:t>
            </a:r>
          </a:p>
          <a:p>
            <a:r>
              <a:rPr lang="ru-RU" sz="2400" dirty="0">
                <a:latin typeface="Bahnschrift Light Condensed" panose="020B0502040204020203" pitchFamily="34" charset="0"/>
              </a:rPr>
              <a:t>Послевкусие</a:t>
            </a:r>
          </a:p>
          <a:p>
            <a:r>
              <a:rPr lang="ru-RU" sz="2400" dirty="0">
                <a:latin typeface="Bahnschrift Light Condensed" panose="020B0502040204020203" pitchFamily="34" charset="0"/>
              </a:rPr>
              <a:t>Баланс</a:t>
            </a:r>
          </a:p>
        </p:txBody>
      </p:sp>
      <p:pic>
        <p:nvPicPr>
          <p:cNvPr id="4098" name="Picture 2">
            <a:extLst>
              <a:ext uri="{FF2B5EF4-FFF2-40B4-BE49-F238E27FC236}">
                <a16:creationId xmlns:a16="http://schemas.microsoft.com/office/drawing/2014/main" xmlns="" id="{85797EB3-9E3E-262A-5E6A-C23DE8DA93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195" r="17734"/>
          <a:stretch/>
        </p:blipFill>
        <p:spPr bwMode="auto">
          <a:xfrm>
            <a:off x="6373695" y="0"/>
            <a:ext cx="58735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748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2C74E8F-AE28-950E-EEF5-090F0824E55D}"/>
              </a:ext>
            </a:extLst>
          </p:cNvPr>
          <p:cNvSpPr>
            <a:spLocks noGrp="1"/>
          </p:cNvSpPr>
          <p:nvPr>
            <p:ph type="title"/>
          </p:nvPr>
        </p:nvSpPr>
        <p:spPr/>
        <p:txBody>
          <a:bodyPr>
            <a:normAutofit/>
          </a:bodyPr>
          <a:lstStyle/>
          <a:p>
            <a:r>
              <a:rPr lang="ru-RU" sz="5400" dirty="0">
                <a:latin typeface="Bahnschrift Light Condensed" panose="020B0502040204020203" pitchFamily="34" charset="0"/>
              </a:rPr>
              <a:t>ПЛОТНОСТЬ</a:t>
            </a:r>
          </a:p>
        </p:txBody>
      </p:sp>
      <p:sp>
        <p:nvSpPr>
          <p:cNvPr id="3" name="Объект 2">
            <a:extLst>
              <a:ext uri="{FF2B5EF4-FFF2-40B4-BE49-F238E27FC236}">
                <a16:creationId xmlns:a16="http://schemas.microsoft.com/office/drawing/2014/main" xmlns="" id="{897067A3-626E-471B-76D0-191944DF826E}"/>
              </a:ext>
            </a:extLst>
          </p:cNvPr>
          <p:cNvSpPr>
            <a:spLocks noGrp="1"/>
          </p:cNvSpPr>
          <p:nvPr>
            <p:ph idx="1"/>
          </p:nvPr>
        </p:nvSpPr>
        <p:spPr>
          <a:xfrm>
            <a:off x="838200" y="1825625"/>
            <a:ext cx="7407876" cy="4351338"/>
          </a:xfrm>
        </p:spPr>
        <p:txBody>
          <a:bodyPr>
            <a:noAutofit/>
          </a:bodyPr>
          <a:lstStyle/>
          <a:p>
            <a:pPr marL="0" indent="0">
              <a:buNone/>
            </a:pPr>
            <a:r>
              <a:rPr lang="ru-RU" sz="1800" i="0" u="sng" dirty="0">
                <a:solidFill>
                  <a:srgbClr val="433737"/>
                </a:solidFill>
                <a:effectLst/>
                <a:latin typeface="Bahnschrift SemiLight Condensed" panose="020B0502040204020203" pitchFamily="34" charset="0"/>
              </a:rPr>
              <a:t>Плотность</a:t>
            </a:r>
            <a:r>
              <a:rPr lang="ru-RU" sz="1800" i="0" dirty="0">
                <a:solidFill>
                  <a:srgbClr val="433737"/>
                </a:solidFill>
                <a:effectLst/>
                <a:latin typeface="Bahnschrift Light Condensed" panose="020B0502040204020203" pitchFamily="34" charset="0"/>
              </a:rPr>
              <a:t> </a:t>
            </a:r>
            <a:r>
              <a:rPr lang="ru-RU" sz="1800" b="0" i="0" dirty="0">
                <a:solidFill>
                  <a:srgbClr val="433737"/>
                </a:solidFill>
                <a:effectLst/>
                <a:latin typeface="Bahnschrift Light Condensed" panose="020B0502040204020203" pitchFamily="34" charset="0"/>
              </a:rPr>
              <a:t>вина зависит от нескольких факторов, таких как концентрация в вине спирта, сахара, глицерина.</a:t>
            </a:r>
          </a:p>
          <a:p>
            <a:r>
              <a:rPr lang="ru-RU" sz="1800" b="0" i="0" dirty="0">
                <a:solidFill>
                  <a:srgbClr val="433737"/>
                </a:solidFill>
                <a:effectLst/>
                <a:latin typeface="Bahnschrift Light Condensed" panose="020B0502040204020203" pitchFamily="34" charset="0"/>
              </a:rPr>
              <a:t>легкие вина — имеют низкую плотность и называются термином «подвижные»</a:t>
            </a:r>
          </a:p>
          <a:p>
            <a:r>
              <a:rPr lang="ru-RU" sz="1800" b="0" i="0" dirty="0">
                <a:solidFill>
                  <a:srgbClr val="433737"/>
                </a:solidFill>
                <a:effectLst/>
                <a:latin typeface="Bahnschrift Light Condensed" panose="020B0502040204020203" pitchFamily="34" charset="0"/>
              </a:rPr>
              <a:t>выдержанные и крепленые вина, а также сухие вина, сделанные из определенных сортов винограда — имеют повышенную плотность, вследствие чего, при медленном стекании со стенок бокала</a:t>
            </a:r>
          </a:p>
          <a:p>
            <a:pPr>
              <a:buFont typeface="Wingdings" panose="05000000000000000000" pitchFamily="2" charset="2"/>
              <a:buChar char="q"/>
            </a:pPr>
            <a:r>
              <a:rPr lang="ru-RU" sz="1800" dirty="0" smtClean="0">
                <a:solidFill>
                  <a:srgbClr val="7C2838"/>
                </a:solidFill>
                <a:latin typeface="Bahnschrift Light Condensed" panose="020B0502040204020203" pitchFamily="34" charset="0"/>
              </a:rPr>
              <a:t>Покрутите </a:t>
            </a:r>
            <a:r>
              <a:rPr lang="ru-RU" sz="1800" dirty="0">
                <a:solidFill>
                  <a:srgbClr val="7C2838"/>
                </a:solidFill>
                <a:latin typeface="Bahnschrift Light Condensed" panose="020B0502040204020203" pitchFamily="34" charset="0"/>
              </a:rPr>
              <a:t>вино в бокале, затем остановите бокал и посмотрите сквозь стенки на свет</a:t>
            </a:r>
          </a:p>
          <a:p>
            <a:pPr marL="0" indent="0">
              <a:buNone/>
            </a:pPr>
            <a:r>
              <a:rPr lang="ru-RU" sz="1800" dirty="0">
                <a:solidFill>
                  <a:srgbClr val="433737"/>
                </a:solidFill>
                <a:latin typeface="Bahnschrift Light Condensed" panose="020B0502040204020203" pitchFamily="34" charset="0"/>
              </a:rPr>
              <a:t>Чем более плотное вино, тем более широкие и объемные «ноги» оно оставляет на стекле после того, как вы повращали или наклонили вино в бокале. Поэтому довольно важно при чтении информации о сорте винограда, запоминать — подвижные или плотные (тягучие, густые) вина чаще всего из него производятся</a:t>
            </a:r>
            <a:r>
              <a:rPr lang="ru-RU" sz="1800" dirty="0" smtClean="0">
                <a:solidFill>
                  <a:srgbClr val="433737"/>
                </a:solidFill>
                <a:latin typeface="Bahnschrift Light Condensed" panose="020B0502040204020203" pitchFamily="34" charset="0"/>
              </a:rPr>
              <a:t>.</a:t>
            </a:r>
            <a:endParaRPr lang="ru-RU" sz="1800" dirty="0">
              <a:solidFill>
                <a:srgbClr val="433737"/>
              </a:solidFill>
              <a:latin typeface="Bahnschrift Light Condensed" panose="020B0502040204020203" pitchFamily="34" charset="0"/>
            </a:endParaRPr>
          </a:p>
        </p:txBody>
      </p:sp>
      <p:pic>
        <p:nvPicPr>
          <p:cNvPr id="5" name="Рисунок 4" descr="Изображение выглядит как вино, человек, в помещении, напиток&#10;&#10;Автоматически созданное описание">
            <a:extLst>
              <a:ext uri="{FF2B5EF4-FFF2-40B4-BE49-F238E27FC236}">
                <a16:creationId xmlns:a16="http://schemas.microsoft.com/office/drawing/2014/main" xmlns="" id="{3260CC37-F3D6-3711-6B84-35311CFB6B90}"/>
              </a:ext>
            </a:extLst>
          </p:cNvPr>
          <p:cNvPicPr>
            <a:picLocks noChangeAspect="1"/>
          </p:cNvPicPr>
          <p:nvPr/>
        </p:nvPicPr>
        <p:blipFill rotWithShape="1">
          <a:blip r:embed="rId3">
            <a:extLst>
              <a:ext uri="{28A0092B-C50C-407E-A947-70E740481C1C}">
                <a14:useLocalDpi xmlns:a14="http://schemas.microsoft.com/office/drawing/2010/main" val="0"/>
              </a:ext>
            </a:extLst>
          </a:blip>
          <a:srcRect l="16780"/>
          <a:stretch/>
        </p:blipFill>
        <p:spPr>
          <a:xfrm>
            <a:off x="8825217" y="0"/>
            <a:ext cx="8560767" cy="6858000"/>
          </a:xfrm>
          <a:prstGeom prst="rect">
            <a:avLst/>
          </a:prstGeom>
        </p:spPr>
      </p:pic>
    </p:spTree>
    <p:extLst>
      <p:ext uri="{BB962C8B-B14F-4D97-AF65-F5344CB8AC3E}">
        <p14:creationId xmlns:p14="http://schemas.microsoft.com/office/powerpoint/2010/main" val="16185747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Объект 4" descr="Изображение выглядит как текст, графическая вставка&#10;&#10;Автоматически созданное описание">
            <a:extLst>
              <a:ext uri="{FF2B5EF4-FFF2-40B4-BE49-F238E27FC236}">
                <a16:creationId xmlns:a16="http://schemas.microsoft.com/office/drawing/2014/main" xmlns="" id="{A5C8F980-6EC6-C1B7-612C-5E217BBC901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663"/>
                    </a14:imgEffect>
                  </a14:imgLayer>
                </a14:imgProps>
              </a:ext>
              <a:ext uri="{28A0092B-C50C-407E-A947-70E740481C1C}">
                <a14:useLocalDpi xmlns:a14="http://schemas.microsoft.com/office/drawing/2010/main" val="0"/>
              </a:ext>
            </a:extLst>
          </a:blip>
          <a:stretch>
            <a:fillRect/>
          </a:stretch>
        </p:blipFill>
        <p:spPr>
          <a:xfrm>
            <a:off x="505521" y="1752698"/>
            <a:ext cx="11314772" cy="4863176"/>
          </a:xfrm>
          <a:prstGeom prst="rect">
            <a:avLst/>
          </a:prstGeom>
        </p:spPr>
      </p:pic>
      <p:sp>
        <p:nvSpPr>
          <p:cNvPr id="2" name="Заголовок 1">
            <a:extLst>
              <a:ext uri="{FF2B5EF4-FFF2-40B4-BE49-F238E27FC236}">
                <a16:creationId xmlns:a16="http://schemas.microsoft.com/office/drawing/2014/main" xmlns="" id="{7F889B9F-3DCD-1F68-A3C7-62E61320ABA9}"/>
              </a:ext>
            </a:extLst>
          </p:cNvPr>
          <p:cNvSpPr>
            <a:spLocks noGrp="1"/>
          </p:cNvSpPr>
          <p:nvPr>
            <p:ph type="title"/>
          </p:nvPr>
        </p:nvSpPr>
        <p:spPr>
          <a:xfrm>
            <a:off x="838200" y="463598"/>
            <a:ext cx="10515600" cy="1325563"/>
          </a:xfrm>
        </p:spPr>
        <p:txBody>
          <a:bodyPr>
            <a:normAutofit/>
          </a:bodyPr>
          <a:lstStyle/>
          <a:p>
            <a:r>
              <a:rPr lang="ru-RU" sz="5400" dirty="0">
                <a:latin typeface="Bahnschrift Light Condensed" panose="020B0502040204020203" pitchFamily="34" charset="0"/>
              </a:rPr>
              <a:t>САХАРИСТОСТЬ </a:t>
            </a:r>
          </a:p>
        </p:txBody>
      </p:sp>
      <p:sp>
        <p:nvSpPr>
          <p:cNvPr id="6" name="TextBox 5">
            <a:extLst>
              <a:ext uri="{FF2B5EF4-FFF2-40B4-BE49-F238E27FC236}">
                <a16:creationId xmlns:a16="http://schemas.microsoft.com/office/drawing/2014/main" xmlns="" id="{3CED7AFE-F538-1063-13D4-3C02A7B1FDC0}"/>
              </a:ext>
            </a:extLst>
          </p:cNvPr>
          <p:cNvSpPr txBox="1"/>
          <p:nvPr/>
        </p:nvSpPr>
        <p:spPr>
          <a:xfrm>
            <a:off x="1643934" y="3033477"/>
            <a:ext cx="1003610" cy="369332"/>
          </a:xfrm>
          <a:prstGeom prst="rect">
            <a:avLst/>
          </a:prstGeom>
          <a:noFill/>
        </p:spPr>
        <p:txBody>
          <a:bodyPr wrap="square" rtlCol="0">
            <a:spAutoFit/>
          </a:bodyPr>
          <a:lstStyle/>
          <a:p>
            <a:r>
              <a:rPr lang="ru-RU" dirty="0">
                <a:solidFill>
                  <a:srgbClr val="F6F4F4"/>
                </a:solidFill>
                <a:latin typeface="Bahnschrift Light Condensed" panose="020B0502040204020203" pitchFamily="34" charset="0"/>
              </a:rPr>
              <a:t>Сухие</a:t>
            </a:r>
          </a:p>
        </p:txBody>
      </p:sp>
      <p:sp>
        <p:nvSpPr>
          <p:cNvPr id="7" name="TextBox 6">
            <a:extLst>
              <a:ext uri="{FF2B5EF4-FFF2-40B4-BE49-F238E27FC236}">
                <a16:creationId xmlns:a16="http://schemas.microsoft.com/office/drawing/2014/main" xmlns="" id="{E165DA48-E4AA-527A-9939-4D925BFC034E}"/>
              </a:ext>
            </a:extLst>
          </p:cNvPr>
          <p:cNvSpPr txBox="1"/>
          <p:nvPr/>
        </p:nvSpPr>
        <p:spPr>
          <a:xfrm>
            <a:off x="4241084" y="3033477"/>
            <a:ext cx="1003610" cy="276999"/>
          </a:xfrm>
          <a:prstGeom prst="rect">
            <a:avLst/>
          </a:prstGeom>
          <a:noFill/>
        </p:spPr>
        <p:txBody>
          <a:bodyPr wrap="square" rtlCol="0">
            <a:spAutoFit/>
          </a:bodyPr>
          <a:lstStyle/>
          <a:p>
            <a:r>
              <a:rPr lang="ru-RU" sz="1200" dirty="0">
                <a:solidFill>
                  <a:srgbClr val="F6F4F4"/>
                </a:solidFill>
                <a:latin typeface="Bahnschrift Light Condensed" panose="020B0502040204020203" pitchFamily="34" charset="0"/>
              </a:rPr>
              <a:t>Полусухие</a:t>
            </a:r>
          </a:p>
        </p:txBody>
      </p:sp>
      <p:sp>
        <p:nvSpPr>
          <p:cNvPr id="8" name="TextBox 7">
            <a:extLst>
              <a:ext uri="{FF2B5EF4-FFF2-40B4-BE49-F238E27FC236}">
                <a16:creationId xmlns:a16="http://schemas.microsoft.com/office/drawing/2014/main" xmlns="" id="{72183F76-4ED3-9088-93A3-9E97177307FE}"/>
              </a:ext>
            </a:extLst>
          </p:cNvPr>
          <p:cNvSpPr txBox="1"/>
          <p:nvPr/>
        </p:nvSpPr>
        <p:spPr>
          <a:xfrm>
            <a:off x="6838234" y="3033477"/>
            <a:ext cx="1285072" cy="276999"/>
          </a:xfrm>
          <a:prstGeom prst="rect">
            <a:avLst/>
          </a:prstGeom>
          <a:noFill/>
        </p:spPr>
        <p:txBody>
          <a:bodyPr wrap="square" rtlCol="0">
            <a:spAutoFit/>
          </a:bodyPr>
          <a:lstStyle/>
          <a:p>
            <a:r>
              <a:rPr lang="ru-RU" sz="1200" dirty="0">
                <a:solidFill>
                  <a:srgbClr val="F6F4F4"/>
                </a:solidFill>
                <a:latin typeface="Bahnschrift Light Condensed" panose="020B0502040204020203" pitchFamily="34" charset="0"/>
              </a:rPr>
              <a:t>Полусладкие*</a:t>
            </a:r>
          </a:p>
        </p:txBody>
      </p:sp>
      <p:sp>
        <p:nvSpPr>
          <p:cNvPr id="9" name="TextBox 8">
            <a:extLst>
              <a:ext uri="{FF2B5EF4-FFF2-40B4-BE49-F238E27FC236}">
                <a16:creationId xmlns:a16="http://schemas.microsoft.com/office/drawing/2014/main" xmlns="" id="{BBDFBD85-E709-51A1-BB06-6CF774454550}"/>
              </a:ext>
            </a:extLst>
          </p:cNvPr>
          <p:cNvSpPr txBox="1"/>
          <p:nvPr/>
        </p:nvSpPr>
        <p:spPr>
          <a:xfrm>
            <a:off x="9606834" y="3033477"/>
            <a:ext cx="1285072" cy="369332"/>
          </a:xfrm>
          <a:prstGeom prst="rect">
            <a:avLst/>
          </a:prstGeom>
          <a:noFill/>
        </p:spPr>
        <p:txBody>
          <a:bodyPr wrap="square" rtlCol="0">
            <a:spAutoFit/>
          </a:bodyPr>
          <a:lstStyle/>
          <a:p>
            <a:r>
              <a:rPr lang="ru-RU" dirty="0">
                <a:solidFill>
                  <a:srgbClr val="F6F4F4"/>
                </a:solidFill>
                <a:latin typeface="Bahnschrift Light Condensed" panose="020B0502040204020203" pitchFamily="34" charset="0"/>
              </a:rPr>
              <a:t>Сладкие*</a:t>
            </a:r>
          </a:p>
        </p:txBody>
      </p:sp>
      <p:sp>
        <p:nvSpPr>
          <p:cNvPr id="10" name="TextBox 9">
            <a:extLst>
              <a:ext uri="{FF2B5EF4-FFF2-40B4-BE49-F238E27FC236}">
                <a16:creationId xmlns:a16="http://schemas.microsoft.com/office/drawing/2014/main" xmlns="" id="{E111DDB3-0FAD-561B-FCFA-B6CB0C3B2E3B}"/>
              </a:ext>
            </a:extLst>
          </p:cNvPr>
          <p:cNvSpPr txBox="1"/>
          <p:nvPr/>
        </p:nvSpPr>
        <p:spPr>
          <a:xfrm>
            <a:off x="1155700" y="4507764"/>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11" name="TextBox 10">
            <a:extLst>
              <a:ext uri="{FF2B5EF4-FFF2-40B4-BE49-F238E27FC236}">
                <a16:creationId xmlns:a16="http://schemas.microsoft.com/office/drawing/2014/main" xmlns="" id="{601B21A9-A615-1489-DF03-163EB828F771}"/>
              </a:ext>
            </a:extLst>
          </p:cNvPr>
          <p:cNvSpPr txBox="1"/>
          <p:nvPr/>
        </p:nvSpPr>
        <p:spPr>
          <a:xfrm>
            <a:off x="1752194" y="4144752"/>
            <a:ext cx="711200" cy="338554"/>
          </a:xfrm>
          <a:prstGeom prst="rect">
            <a:avLst/>
          </a:prstGeom>
          <a:noFill/>
        </p:spPr>
        <p:txBody>
          <a:bodyPr wrap="square" rtlCol="0">
            <a:spAutoFit/>
          </a:bodyPr>
          <a:lstStyle/>
          <a:p>
            <a:r>
              <a:rPr lang="ru-RU" sz="1600" dirty="0">
                <a:solidFill>
                  <a:srgbClr val="433737"/>
                </a:solidFill>
                <a:latin typeface="Bahnschrift Light Condensed" panose="020B0502040204020203" pitchFamily="34" charset="0"/>
              </a:rPr>
              <a:t>- 4 </a:t>
            </a:r>
            <a:r>
              <a:rPr lang="ru-RU" sz="1600" dirty="0" err="1">
                <a:solidFill>
                  <a:srgbClr val="433737"/>
                </a:solidFill>
                <a:latin typeface="Bahnschrift Light Condensed" panose="020B0502040204020203" pitchFamily="34" charset="0"/>
              </a:rPr>
              <a:t>гр</a:t>
            </a:r>
            <a:endParaRPr lang="ru-RU" sz="1600" dirty="0">
              <a:solidFill>
                <a:srgbClr val="433737"/>
              </a:solidFill>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B9EBF813-B1E5-D3FC-80F5-EA73F2F7884C}"/>
              </a:ext>
            </a:extLst>
          </p:cNvPr>
          <p:cNvSpPr txBox="1"/>
          <p:nvPr/>
        </p:nvSpPr>
        <p:spPr>
          <a:xfrm>
            <a:off x="2315340" y="4507764"/>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13" name="TextBox 12">
            <a:extLst>
              <a:ext uri="{FF2B5EF4-FFF2-40B4-BE49-F238E27FC236}">
                <a16:creationId xmlns:a16="http://schemas.microsoft.com/office/drawing/2014/main" xmlns="" id="{C6BBB326-B25E-7C08-3448-1B08E64F390E}"/>
              </a:ext>
            </a:extLst>
          </p:cNvPr>
          <p:cNvSpPr txBox="1"/>
          <p:nvPr/>
        </p:nvSpPr>
        <p:spPr>
          <a:xfrm>
            <a:off x="4374589" y="4144752"/>
            <a:ext cx="857405"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- 4-18 </a:t>
            </a:r>
            <a:r>
              <a:rPr lang="ru-RU" sz="1200" dirty="0" err="1">
                <a:solidFill>
                  <a:srgbClr val="433737"/>
                </a:solidFill>
                <a:latin typeface="Bahnschrift Light Condensed" panose="020B0502040204020203" pitchFamily="34" charset="0"/>
              </a:rPr>
              <a:t>гр</a:t>
            </a:r>
            <a:endParaRPr lang="ru-RU" sz="1200" dirty="0">
              <a:solidFill>
                <a:srgbClr val="433737"/>
              </a:solidFill>
              <a:latin typeface="Bahnschrift Light Condensed" panose="020B0502040204020203" pitchFamily="34" charset="0"/>
            </a:endParaRPr>
          </a:p>
        </p:txBody>
      </p:sp>
      <p:sp>
        <p:nvSpPr>
          <p:cNvPr id="14" name="TextBox 13">
            <a:extLst>
              <a:ext uri="{FF2B5EF4-FFF2-40B4-BE49-F238E27FC236}">
                <a16:creationId xmlns:a16="http://schemas.microsoft.com/office/drawing/2014/main" xmlns="" id="{B4F364A9-7B53-684D-4913-8D4D9F875E45}"/>
              </a:ext>
            </a:extLst>
          </p:cNvPr>
          <p:cNvSpPr txBox="1"/>
          <p:nvPr/>
        </p:nvSpPr>
        <p:spPr>
          <a:xfrm>
            <a:off x="7052067" y="4140781"/>
            <a:ext cx="929883"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- 18-45 </a:t>
            </a:r>
            <a:r>
              <a:rPr lang="ru-RU" sz="1200" dirty="0" err="1">
                <a:solidFill>
                  <a:srgbClr val="433737"/>
                </a:solidFill>
                <a:latin typeface="Bahnschrift Light Condensed" panose="020B0502040204020203" pitchFamily="34" charset="0"/>
              </a:rPr>
              <a:t>гр</a:t>
            </a:r>
            <a:endParaRPr lang="ru-RU" sz="1200" dirty="0">
              <a:solidFill>
                <a:srgbClr val="433737"/>
              </a:solidFill>
              <a:latin typeface="Bahnschrift Light Condensed" panose="020B0502040204020203" pitchFamily="34" charset="0"/>
            </a:endParaRPr>
          </a:p>
        </p:txBody>
      </p:sp>
      <p:sp>
        <p:nvSpPr>
          <p:cNvPr id="15" name="TextBox 14">
            <a:extLst>
              <a:ext uri="{FF2B5EF4-FFF2-40B4-BE49-F238E27FC236}">
                <a16:creationId xmlns:a16="http://schemas.microsoft.com/office/drawing/2014/main" xmlns="" id="{D3AC8B48-5B38-5973-42C1-DF566CE54BAE}"/>
              </a:ext>
            </a:extLst>
          </p:cNvPr>
          <p:cNvSpPr txBox="1"/>
          <p:nvPr/>
        </p:nvSpPr>
        <p:spPr>
          <a:xfrm>
            <a:off x="9659775" y="4140781"/>
            <a:ext cx="1166489"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 более 45 </a:t>
            </a:r>
            <a:r>
              <a:rPr lang="ru-RU" sz="1200" dirty="0" err="1">
                <a:solidFill>
                  <a:srgbClr val="433737"/>
                </a:solidFill>
                <a:latin typeface="Bahnschrift Light Condensed" panose="020B0502040204020203" pitchFamily="34" charset="0"/>
              </a:rPr>
              <a:t>гр</a:t>
            </a:r>
            <a:endParaRPr lang="ru-RU" sz="1200" dirty="0">
              <a:solidFill>
                <a:srgbClr val="433737"/>
              </a:solidFill>
              <a:latin typeface="Bahnschrift Light Condensed" panose="020B0502040204020203" pitchFamily="34" charset="0"/>
            </a:endParaRPr>
          </a:p>
        </p:txBody>
      </p:sp>
      <p:sp>
        <p:nvSpPr>
          <p:cNvPr id="16" name="TextBox 15">
            <a:extLst>
              <a:ext uri="{FF2B5EF4-FFF2-40B4-BE49-F238E27FC236}">
                <a16:creationId xmlns:a16="http://schemas.microsoft.com/office/drawing/2014/main" xmlns="" id="{4B6A7A5F-B848-C742-C600-4E01449411CF}"/>
              </a:ext>
            </a:extLst>
          </p:cNvPr>
          <p:cNvSpPr txBox="1"/>
          <p:nvPr/>
        </p:nvSpPr>
        <p:spPr>
          <a:xfrm>
            <a:off x="3750446" y="4507764"/>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17" name="TextBox 16">
            <a:extLst>
              <a:ext uri="{FF2B5EF4-FFF2-40B4-BE49-F238E27FC236}">
                <a16:creationId xmlns:a16="http://schemas.microsoft.com/office/drawing/2014/main" xmlns="" id="{C7BE8A47-83FC-8E4A-59DA-BB5D94C9F9D6}"/>
              </a:ext>
            </a:extLst>
          </p:cNvPr>
          <p:cNvSpPr txBox="1"/>
          <p:nvPr/>
        </p:nvSpPr>
        <p:spPr>
          <a:xfrm>
            <a:off x="5145580" y="4504126"/>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18" name="TextBox 17">
            <a:extLst>
              <a:ext uri="{FF2B5EF4-FFF2-40B4-BE49-F238E27FC236}">
                <a16:creationId xmlns:a16="http://schemas.microsoft.com/office/drawing/2014/main" xmlns="" id="{023C5AC1-AE7C-A1F9-6519-E45D7E6AA80D}"/>
              </a:ext>
            </a:extLst>
          </p:cNvPr>
          <p:cNvSpPr txBox="1"/>
          <p:nvPr/>
        </p:nvSpPr>
        <p:spPr>
          <a:xfrm>
            <a:off x="6428247" y="4511402"/>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19" name="TextBox 18">
            <a:extLst>
              <a:ext uri="{FF2B5EF4-FFF2-40B4-BE49-F238E27FC236}">
                <a16:creationId xmlns:a16="http://schemas.microsoft.com/office/drawing/2014/main" xmlns="" id="{869A90DB-82C8-223C-965D-A45C38A8F499}"/>
              </a:ext>
            </a:extLst>
          </p:cNvPr>
          <p:cNvSpPr txBox="1"/>
          <p:nvPr/>
        </p:nvSpPr>
        <p:spPr>
          <a:xfrm>
            <a:off x="7975820" y="4504126"/>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20" name="TextBox 19">
            <a:extLst>
              <a:ext uri="{FF2B5EF4-FFF2-40B4-BE49-F238E27FC236}">
                <a16:creationId xmlns:a16="http://schemas.microsoft.com/office/drawing/2014/main" xmlns="" id="{F52214B7-8690-DFC5-CED2-334E0A17F5FD}"/>
              </a:ext>
            </a:extLst>
          </p:cNvPr>
          <p:cNvSpPr txBox="1"/>
          <p:nvPr/>
        </p:nvSpPr>
        <p:spPr>
          <a:xfrm>
            <a:off x="9116032" y="4507764"/>
            <a:ext cx="711200" cy="276999"/>
          </a:xfrm>
          <a:prstGeom prst="rect">
            <a:avLst/>
          </a:prstGeom>
          <a:noFill/>
        </p:spPr>
        <p:txBody>
          <a:bodyPr wrap="square" rtlCol="0">
            <a:spAutoFit/>
          </a:bodyPr>
          <a:lstStyle/>
          <a:p>
            <a:r>
              <a:rPr lang="ru-RU" sz="1200" dirty="0">
                <a:solidFill>
                  <a:srgbClr val="433737"/>
                </a:solidFill>
                <a:latin typeface="Bahnschrift Light Condensed" panose="020B0502040204020203" pitchFamily="34" charset="0"/>
              </a:rPr>
              <a:t>1 литр</a:t>
            </a:r>
          </a:p>
        </p:txBody>
      </p:sp>
      <p:sp>
        <p:nvSpPr>
          <p:cNvPr id="21" name="TextBox 20">
            <a:extLst>
              <a:ext uri="{FF2B5EF4-FFF2-40B4-BE49-F238E27FC236}">
                <a16:creationId xmlns:a16="http://schemas.microsoft.com/office/drawing/2014/main" xmlns="" id="{1C0C7B15-33ED-BCB6-51D6-EE80860454C7}"/>
              </a:ext>
            </a:extLst>
          </p:cNvPr>
          <p:cNvSpPr txBox="1"/>
          <p:nvPr/>
        </p:nvSpPr>
        <p:spPr>
          <a:xfrm>
            <a:off x="10630653" y="4507764"/>
            <a:ext cx="711200" cy="307777"/>
          </a:xfrm>
          <a:prstGeom prst="rect">
            <a:avLst/>
          </a:prstGeom>
          <a:noFill/>
        </p:spPr>
        <p:txBody>
          <a:bodyPr wrap="square" rtlCol="0">
            <a:spAutoFit/>
          </a:bodyPr>
          <a:lstStyle/>
          <a:p>
            <a:r>
              <a:rPr lang="ru-RU" sz="1400" dirty="0">
                <a:solidFill>
                  <a:srgbClr val="433737"/>
                </a:solidFill>
                <a:latin typeface="Bahnschrift Light Condensed" panose="020B0502040204020203" pitchFamily="34" charset="0"/>
              </a:rPr>
              <a:t>сахар</a:t>
            </a:r>
          </a:p>
        </p:txBody>
      </p:sp>
      <p:sp>
        <p:nvSpPr>
          <p:cNvPr id="22" name="TextBox 21">
            <a:extLst>
              <a:ext uri="{FF2B5EF4-FFF2-40B4-BE49-F238E27FC236}">
                <a16:creationId xmlns:a16="http://schemas.microsoft.com/office/drawing/2014/main" xmlns="" id="{8EF9196C-81A8-BC13-E901-FB7495D7B96E}"/>
              </a:ext>
            </a:extLst>
          </p:cNvPr>
          <p:cNvSpPr txBox="1"/>
          <p:nvPr/>
        </p:nvSpPr>
        <p:spPr>
          <a:xfrm>
            <a:off x="1079500" y="5871652"/>
            <a:ext cx="10033000" cy="338554"/>
          </a:xfrm>
          <a:prstGeom prst="rect">
            <a:avLst/>
          </a:prstGeom>
          <a:noFill/>
        </p:spPr>
        <p:txBody>
          <a:bodyPr wrap="square" rtlCol="0">
            <a:spAutoFit/>
          </a:bodyPr>
          <a:lstStyle/>
          <a:p>
            <a:r>
              <a:rPr lang="ru-RU" sz="1600" dirty="0">
                <a:solidFill>
                  <a:srgbClr val="433737"/>
                </a:solidFill>
              </a:rPr>
              <a:t>* Только в России вина подразделяют на сладкие и полусладкие. В других странах такого разделения нет.</a:t>
            </a:r>
          </a:p>
        </p:txBody>
      </p:sp>
    </p:spTree>
    <p:extLst>
      <p:ext uri="{BB962C8B-B14F-4D97-AF65-F5344CB8AC3E}">
        <p14:creationId xmlns:p14="http://schemas.microsoft.com/office/powerpoint/2010/main" val="37336817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263ABB8-85F2-CFB7-0301-AA3F69C66F95}"/>
              </a:ext>
            </a:extLst>
          </p:cNvPr>
          <p:cNvSpPr>
            <a:spLocks noGrp="1"/>
          </p:cNvSpPr>
          <p:nvPr>
            <p:ph type="title"/>
          </p:nvPr>
        </p:nvSpPr>
        <p:spPr/>
        <p:txBody>
          <a:bodyPr>
            <a:normAutofit/>
          </a:bodyPr>
          <a:lstStyle/>
          <a:p>
            <a:r>
              <a:rPr lang="ru-RU" sz="5400" dirty="0">
                <a:latin typeface="Bahnschrift Light Condensed" panose="020B0502040204020203" pitchFamily="34" charset="0"/>
              </a:rPr>
              <a:t>КИСЛОТНОСТЬ </a:t>
            </a:r>
          </a:p>
        </p:txBody>
      </p:sp>
      <p:sp>
        <p:nvSpPr>
          <p:cNvPr id="3" name="Объект 2">
            <a:extLst>
              <a:ext uri="{FF2B5EF4-FFF2-40B4-BE49-F238E27FC236}">
                <a16:creationId xmlns:a16="http://schemas.microsoft.com/office/drawing/2014/main" xmlns="" id="{7CE7A2CE-6026-D134-EAD4-6386D34CF02B}"/>
              </a:ext>
            </a:extLst>
          </p:cNvPr>
          <p:cNvSpPr>
            <a:spLocks noGrp="1"/>
          </p:cNvSpPr>
          <p:nvPr>
            <p:ph idx="1"/>
          </p:nvPr>
        </p:nvSpPr>
        <p:spPr>
          <a:xfrm>
            <a:off x="838201" y="1825625"/>
            <a:ext cx="6107884" cy="4351338"/>
          </a:xfrm>
        </p:spPr>
        <p:txBody>
          <a:bodyPr>
            <a:normAutofit/>
          </a:bodyPr>
          <a:lstStyle/>
          <a:p>
            <a:pPr marL="0" indent="0" algn="l" fontAlgn="base">
              <a:buNone/>
            </a:pPr>
            <a:r>
              <a:rPr lang="ru-RU" sz="2000" b="0" i="0" dirty="0">
                <a:solidFill>
                  <a:srgbClr val="111111"/>
                </a:solidFill>
                <a:effectLst/>
                <a:latin typeface="Bahnschrift Light Condensed" panose="020B0502040204020203" pitchFamily="34" charset="0"/>
              </a:rPr>
              <a:t>Уровень кислотности в винах зависит от </a:t>
            </a:r>
            <a:r>
              <a:rPr lang="ru-RU" sz="2000" b="1" i="0" dirty="0">
                <a:solidFill>
                  <a:srgbClr val="111111"/>
                </a:solidFill>
                <a:effectLst/>
                <a:latin typeface="Bahnschrift SemiLight Condensed" panose="020B0502040204020203" pitchFamily="34" charset="0"/>
              </a:rPr>
              <a:t>сорта винограда </a:t>
            </a:r>
            <a:r>
              <a:rPr lang="ru-RU" sz="2000" b="0" i="0" dirty="0">
                <a:solidFill>
                  <a:srgbClr val="111111"/>
                </a:solidFill>
                <a:effectLst/>
                <a:latin typeface="Bahnschrift Light Condensed" panose="020B0502040204020203" pitchFamily="34" charset="0"/>
              </a:rPr>
              <a:t>(места и климата при его выращивании), а также от </a:t>
            </a:r>
            <a:r>
              <a:rPr lang="ru-RU" sz="2000" b="0" i="0" dirty="0">
                <a:solidFill>
                  <a:srgbClr val="111111"/>
                </a:solidFill>
                <a:effectLst/>
                <a:latin typeface="Bahnschrift SemiLight Condensed" panose="020B0502040204020203" pitchFamily="34" charset="0"/>
              </a:rPr>
              <a:t>метода производства вина</a:t>
            </a:r>
            <a:r>
              <a:rPr lang="ru-RU" sz="2000" b="0" i="0" dirty="0">
                <a:solidFill>
                  <a:srgbClr val="111111"/>
                </a:solidFill>
                <a:effectLst/>
                <a:latin typeface="Bahnschrift Light Condensed" panose="020B0502040204020203" pitchFamily="34" charset="0"/>
              </a:rPr>
              <a:t>.</a:t>
            </a:r>
          </a:p>
          <a:p>
            <a:pPr marL="0" indent="0" algn="l" fontAlgn="base">
              <a:buNone/>
            </a:pPr>
            <a:r>
              <a:rPr lang="ru-RU" sz="2000" b="0" i="0" dirty="0">
                <a:solidFill>
                  <a:srgbClr val="111111"/>
                </a:solidFill>
                <a:effectLst/>
                <a:latin typeface="Bahnschrift Light Condensed" panose="020B0502040204020203" pitchFamily="34" charset="0"/>
              </a:rPr>
              <a:t>Одними из самых кислотных белых вин являются невыдержанные (молодые) вина из винограда сортов Совиньон Блан, </a:t>
            </a:r>
            <a:r>
              <a:rPr lang="ru-RU" sz="2000" b="0" i="0" dirty="0" err="1">
                <a:solidFill>
                  <a:srgbClr val="111111"/>
                </a:solidFill>
                <a:effectLst/>
                <a:latin typeface="Bahnschrift Light Condensed" panose="020B0502040204020203" pitchFamily="34" charset="0"/>
              </a:rPr>
              <a:t>Ондарраби</a:t>
            </a:r>
            <a:r>
              <a:rPr lang="ru-RU" sz="2000" b="0" i="0" dirty="0">
                <a:solidFill>
                  <a:srgbClr val="111111"/>
                </a:solidFill>
                <a:effectLst/>
                <a:latin typeface="Bahnschrift Light Condensed" panose="020B0502040204020203" pitchFamily="34" charset="0"/>
              </a:rPr>
              <a:t> (известное </a:t>
            </a:r>
            <a:r>
              <a:rPr lang="ru-RU" sz="2000" b="0" i="0" dirty="0" err="1">
                <a:solidFill>
                  <a:srgbClr val="111111"/>
                </a:solidFill>
                <a:effectLst/>
                <a:latin typeface="Bahnschrift Light Condensed" panose="020B0502040204020203" pitchFamily="34" charset="0"/>
              </a:rPr>
              <a:t>Чаколи</a:t>
            </a:r>
            <a:r>
              <a:rPr lang="ru-RU" sz="2000" b="0" i="0" dirty="0">
                <a:solidFill>
                  <a:srgbClr val="111111"/>
                </a:solidFill>
                <a:effectLst/>
                <a:latin typeface="Bahnschrift Light Condensed" panose="020B0502040204020203" pitchFamily="34" charset="0"/>
              </a:rPr>
              <a:t>), Рислинг, Алиготе, а из красных — это вина из Пино Нуара, </a:t>
            </a:r>
            <a:r>
              <a:rPr lang="ru-RU" sz="2000" b="0" i="0" dirty="0" err="1">
                <a:solidFill>
                  <a:srgbClr val="111111"/>
                </a:solidFill>
                <a:effectLst/>
                <a:latin typeface="Bahnschrift Light Condensed" panose="020B0502040204020203" pitchFamily="34" charset="0"/>
              </a:rPr>
              <a:t>Гамэ</a:t>
            </a:r>
            <a:r>
              <a:rPr lang="ru-RU" sz="2000" b="0" i="0" dirty="0">
                <a:solidFill>
                  <a:srgbClr val="111111"/>
                </a:solidFill>
                <a:effectLst/>
                <a:latin typeface="Bahnschrift Light Condensed" panose="020B0502040204020203" pitchFamily="34" charset="0"/>
              </a:rPr>
              <a:t>, Барберы, </a:t>
            </a:r>
            <a:r>
              <a:rPr lang="ru-RU" sz="2000" b="0" i="0" dirty="0" err="1">
                <a:solidFill>
                  <a:srgbClr val="111111"/>
                </a:solidFill>
                <a:effectLst/>
                <a:latin typeface="Bahnschrift Light Condensed" panose="020B0502040204020203" pitchFamily="34" charset="0"/>
              </a:rPr>
              <a:t>Альянико</a:t>
            </a:r>
            <a:r>
              <a:rPr lang="ru-RU" sz="2000" b="0" i="0" dirty="0">
                <a:solidFill>
                  <a:srgbClr val="111111"/>
                </a:solidFill>
                <a:effectLst/>
                <a:latin typeface="Bahnschrift Light Condensed" panose="020B0502040204020203" pitchFamily="34" charset="0"/>
              </a:rPr>
              <a:t>, </a:t>
            </a:r>
            <a:r>
              <a:rPr lang="ru-RU" sz="2000" b="0" i="0" dirty="0" err="1">
                <a:solidFill>
                  <a:srgbClr val="111111"/>
                </a:solidFill>
                <a:effectLst/>
                <a:latin typeface="Bahnschrift Light Condensed" panose="020B0502040204020203" pitchFamily="34" charset="0"/>
              </a:rPr>
              <a:t>Санджовезе</a:t>
            </a:r>
            <a:r>
              <a:rPr lang="ru-RU" sz="2000" b="0" i="0" dirty="0">
                <a:solidFill>
                  <a:srgbClr val="111111"/>
                </a:solidFill>
                <a:effectLst/>
                <a:latin typeface="Bahnschrift Light Condensed" panose="020B0502040204020203" pitchFamily="34" charset="0"/>
              </a:rPr>
              <a:t>.</a:t>
            </a:r>
          </a:p>
          <a:p>
            <a:pPr marL="0" indent="0" algn="l" fontAlgn="base">
              <a:buNone/>
            </a:pPr>
            <a:endParaRPr lang="ru-RU" sz="2000" b="0" i="0" dirty="0">
              <a:solidFill>
                <a:srgbClr val="111111"/>
              </a:solidFill>
              <a:effectLst/>
              <a:latin typeface="Bahnschrift Light Condensed" panose="020B0502040204020203" pitchFamily="34" charset="0"/>
            </a:endParaRPr>
          </a:p>
          <a:p>
            <a:pPr algn="l" fontAlgn="base">
              <a:buFont typeface="Wingdings" panose="05000000000000000000" pitchFamily="2" charset="2"/>
              <a:buChar char="q"/>
            </a:pPr>
            <a:r>
              <a:rPr lang="ru-RU" sz="2000" b="0" i="0" dirty="0">
                <a:solidFill>
                  <a:srgbClr val="7C2838"/>
                </a:solidFill>
                <a:effectLst/>
                <a:latin typeface="Bahnschrift Light Condensed" panose="020B0502040204020203" pitchFamily="34" charset="0"/>
              </a:rPr>
              <a:t>Высокая кислотность в вине определяется как </a:t>
            </a:r>
            <a:r>
              <a:rPr lang="ru-RU" sz="2000" b="0" i="0" dirty="0">
                <a:solidFill>
                  <a:srgbClr val="7C2838"/>
                </a:solidFill>
                <a:effectLst/>
                <a:latin typeface="Bahnschrift SemiLight Condensed" panose="020B0502040204020203" pitchFamily="34" charset="0"/>
              </a:rPr>
              <a:t>повышенная и пронзительная кислинка </a:t>
            </a:r>
            <a:r>
              <a:rPr lang="ru-RU" sz="2000" b="0" i="0" dirty="0">
                <a:solidFill>
                  <a:srgbClr val="7C2838"/>
                </a:solidFill>
                <a:effectLst/>
                <a:latin typeface="Bahnschrift Light Condensed" panose="020B0502040204020203" pitchFamily="34" charset="0"/>
              </a:rPr>
              <a:t>и </a:t>
            </a:r>
            <a:r>
              <a:rPr lang="ru-RU" sz="2000" b="0" i="0" dirty="0" err="1">
                <a:solidFill>
                  <a:srgbClr val="7C2838"/>
                </a:solidFill>
                <a:effectLst/>
                <a:latin typeface="Bahnschrift SemiLight Condensed" panose="020B0502040204020203" pitchFamily="34" charset="0"/>
              </a:rPr>
              <a:t>едковатость</a:t>
            </a:r>
            <a:r>
              <a:rPr lang="ru-RU" sz="2000" b="0" i="0" dirty="0" smtClean="0">
                <a:solidFill>
                  <a:srgbClr val="7C2838"/>
                </a:solidFill>
                <a:effectLst/>
                <a:latin typeface="Bahnschrift Light Condensed" panose="020B0502040204020203" pitchFamily="34" charset="0"/>
              </a:rPr>
              <a:t>.</a:t>
            </a:r>
            <a:endParaRPr lang="ru-RU" sz="2000" b="0" i="0" dirty="0">
              <a:solidFill>
                <a:srgbClr val="7C2838"/>
              </a:solidFill>
              <a:effectLst/>
              <a:latin typeface="Bahnschrift Light Condensed" panose="020B0502040204020203" pitchFamily="34" charset="0"/>
            </a:endParaRPr>
          </a:p>
        </p:txBody>
      </p:sp>
      <p:sp>
        <p:nvSpPr>
          <p:cNvPr id="4" name="TextBox 3">
            <a:extLst>
              <a:ext uri="{FF2B5EF4-FFF2-40B4-BE49-F238E27FC236}">
                <a16:creationId xmlns:a16="http://schemas.microsoft.com/office/drawing/2014/main" xmlns="" id="{BDDF9AE8-76FB-DEA5-1778-F45E1CE877DA}"/>
              </a:ext>
            </a:extLst>
          </p:cNvPr>
          <p:cNvSpPr txBox="1"/>
          <p:nvPr/>
        </p:nvSpPr>
        <p:spPr>
          <a:xfrm>
            <a:off x="8028266" y="1705987"/>
            <a:ext cx="3087148" cy="3979069"/>
          </a:xfrm>
          <a:prstGeom prst="roundRect">
            <a:avLst/>
          </a:prstGeom>
          <a:solidFill>
            <a:schemeClr val="bg1">
              <a:lumMod val="90000"/>
            </a:schemeClr>
          </a:solidFill>
          <a:ln>
            <a:noFill/>
          </a:ln>
        </p:spPr>
        <p:txBody>
          <a:bodyPr wrap="square" rtlCol="0">
            <a:spAutoFit/>
          </a:bodyPr>
          <a:lstStyle/>
          <a:p>
            <a:pPr marL="0" indent="0" algn="l" fontAlgn="base">
              <a:buNone/>
            </a:pPr>
            <a:r>
              <a:rPr lang="ru-RU" b="0" i="0" dirty="0">
                <a:solidFill>
                  <a:srgbClr val="111111"/>
                </a:solidFill>
                <a:effectLst/>
                <a:latin typeface="Bahnschrift Light Condensed" panose="020B0502040204020203" pitchFamily="34" charset="0"/>
              </a:rPr>
              <a:t>Одними из самых кислотных белых вин являются невыдержанные (молодые) вина из винограда сортов Совиньон Блан, </a:t>
            </a:r>
            <a:r>
              <a:rPr lang="ru-RU" b="0" i="0" dirty="0" err="1">
                <a:solidFill>
                  <a:srgbClr val="111111"/>
                </a:solidFill>
                <a:effectLst/>
                <a:latin typeface="Bahnschrift Light Condensed" panose="020B0502040204020203" pitchFamily="34" charset="0"/>
              </a:rPr>
              <a:t>Ондарраби</a:t>
            </a:r>
            <a:r>
              <a:rPr lang="ru-RU" b="0" i="0" dirty="0">
                <a:solidFill>
                  <a:srgbClr val="111111"/>
                </a:solidFill>
                <a:effectLst/>
                <a:latin typeface="Bahnschrift Light Condensed" panose="020B0502040204020203" pitchFamily="34" charset="0"/>
              </a:rPr>
              <a:t> (известное </a:t>
            </a:r>
            <a:r>
              <a:rPr lang="ru-RU" b="0" i="0" dirty="0" err="1">
                <a:solidFill>
                  <a:srgbClr val="111111"/>
                </a:solidFill>
                <a:effectLst/>
                <a:latin typeface="Bahnschrift Light Condensed" panose="020B0502040204020203" pitchFamily="34" charset="0"/>
              </a:rPr>
              <a:t>Чаколи</a:t>
            </a:r>
            <a:r>
              <a:rPr lang="ru-RU" b="0" i="0" dirty="0">
                <a:solidFill>
                  <a:srgbClr val="111111"/>
                </a:solidFill>
                <a:effectLst/>
                <a:latin typeface="Bahnschrift Light Condensed" panose="020B0502040204020203" pitchFamily="34" charset="0"/>
              </a:rPr>
              <a:t>), Рислинг, Алиготе, а из красных — это вина из Пино Нуара, </a:t>
            </a:r>
            <a:r>
              <a:rPr lang="ru-RU" b="0" i="0" dirty="0" err="1">
                <a:solidFill>
                  <a:srgbClr val="111111"/>
                </a:solidFill>
                <a:effectLst/>
                <a:latin typeface="Bahnschrift Light Condensed" panose="020B0502040204020203" pitchFamily="34" charset="0"/>
              </a:rPr>
              <a:t>Гамэ</a:t>
            </a:r>
            <a:r>
              <a:rPr lang="ru-RU" b="0" i="0" dirty="0">
                <a:solidFill>
                  <a:srgbClr val="111111"/>
                </a:solidFill>
                <a:effectLst/>
                <a:latin typeface="Bahnschrift Light Condensed" panose="020B0502040204020203" pitchFamily="34" charset="0"/>
              </a:rPr>
              <a:t>, Барберы, </a:t>
            </a:r>
            <a:r>
              <a:rPr lang="ru-RU" b="0" i="0" dirty="0" err="1">
                <a:solidFill>
                  <a:srgbClr val="111111"/>
                </a:solidFill>
                <a:effectLst/>
                <a:latin typeface="Bahnschrift Light Condensed" panose="020B0502040204020203" pitchFamily="34" charset="0"/>
              </a:rPr>
              <a:t>Альянико</a:t>
            </a:r>
            <a:r>
              <a:rPr lang="ru-RU" b="0" i="0" dirty="0">
                <a:solidFill>
                  <a:srgbClr val="111111"/>
                </a:solidFill>
                <a:effectLst/>
                <a:latin typeface="Bahnschrift Light Condensed" panose="020B0502040204020203" pitchFamily="34" charset="0"/>
              </a:rPr>
              <a:t>, </a:t>
            </a:r>
            <a:r>
              <a:rPr lang="ru-RU" b="0" i="0" dirty="0" err="1">
                <a:solidFill>
                  <a:srgbClr val="111111"/>
                </a:solidFill>
                <a:effectLst/>
                <a:latin typeface="Bahnschrift Light Condensed" panose="020B0502040204020203" pitchFamily="34" charset="0"/>
              </a:rPr>
              <a:t>Санджовезе</a:t>
            </a:r>
            <a:r>
              <a:rPr lang="ru-RU" b="0" i="0" dirty="0">
                <a:solidFill>
                  <a:srgbClr val="111111"/>
                </a:solidFill>
                <a:effectLst/>
                <a:latin typeface="Bahnschrift Light Condensed" panose="020B0502040204020203" pitchFamily="34" charset="0"/>
              </a:rPr>
              <a:t>.</a:t>
            </a:r>
          </a:p>
        </p:txBody>
      </p:sp>
    </p:spTree>
    <p:extLst>
      <p:ext uri="{BB962C8B-B14F-4D97-AF65-F5344CB8AC3E}">
        <p14:creationId xmlns:p14="http://schemas.microsoft.com/office/powerpoint/2010/main" val="14274379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7" name="Rectangle 6161">
            <a:extLst>
              <a:ext uri="{FF2B5EF4-FFF2-40B4-BE49-F238E27FC236}">
                <a16:creationId xmlns:a16="http://schemas.microsoft.com/office/drawing/2014/main" xmlns="" id="{9AA72BD9-2C5A-4EDC-931F-5AA08EACA0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2" name="Picture 8">
            <a:extLst>
              <a:ext uri="{FF2B5EF4-FFF2-40B4-BE49-F238E27FC236}">
                <a16:creationId xmlns:a16="http://schemas.microsoft.com/office/drawing/2014/main" xmlns="" id="{7B105528-897E-1921-2585-95C52DB094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 r="27926" b="9090"/>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6169" name="Rectangle 6163">
            <a:extLst>
              <a:ext uri="{FF2B5EF4-FFF2-40B4-BE49-F238E27FC236}">
                <a16:creationId xmlns:a16="http://schemas.microsoft.com/office/drawing/2014/main" xmlns="" id="{DD3981AC-7B61-4947-BCF3-F7AA7FA385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66" name="Rectangle 6165">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68" name="Rectangle 6167">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utoShape 4">
            <a:extLst>
              <a:ext uri="{FF2B5EF4-FFF2-40B4-BE49-F238E27FC236}">
                <a16:creationId xmlns:a16="http://schemas.microsoft.com/office/drawing/2014/main" xmlns="" id="{E65D0F37-87AD-487C-C95E-F9DCE3A6A2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6">
            <a:extLst>
              <a:ext uri="{FF2B5EF4-FFF2-40B4-BE49-F238E27FC236}">
                <a16:creationId xmlns:a16="http://schemas.microsoft.com/office/drawing/2014/main" xmlns="" id="{63C527D5-9D0D-91A7-A734-DE7468228CEA}"/>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Заголовок 1">
            <a:extLst>
              <a:ext uri="{FF2B5EF4-FFF2-40B4-BE49-F238E27FC236}">
                <a16:creationId xmlns:a16="http://schemas.microsoft.com/office/drawing/2014/main" xmlns="" id="{A42A1678-01BC-2091-EBCF-6F5F5BB0DE9B}"/>
              </a:ext>
            </a:extLst>
          </p:cNvPr>
          <p:cNvSpPr txBox="1">
            <a:spLocks/>
          </p:cNvSpPr>
          <p:nvPr/>
        </p:nvSpPr>
        <p:spPr>
          <a:xfrm>
            <a:off x="244328" y="281178"/>
            <a:ext cx="5604022" cy="1124712"/>
          </a:xfrm>
          <a:prstGeom prst="rect">
            <a:avLst/>
          </a:prstGeom>
          <a:solidFill>
            <a:srgbClr val="7C2838"/>
          </a:solidFill>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400" dirty="0">
                <a:latin typeface="Bahnschrift Light Condensed" panose="020B0502040204020203" pitchFamily="34" charset="0"/>
              </a:rPr>
              <a:t>МИНЕРАЛЬНОСТЬ </a:t>
            </a:r>
            <a:r>
              <a:rPr lang="en-US" sz="2800" dirty="0"/>
              <a:t> </a:t>
            </a:r>
          </a:p>
        </p:txBody>
      </p:sp>
      <p:sp>
        <p:nvSpPr>
          <p:cNvPr id="7" name="Прямоугольник 6">
            <a:extLst>
              <a:ext uri="{FF2B5EF4-FFF2-40B4-BE49-F238E27FC236}">
                <a16:creationId xmlns:a16="http://schemas.microsoft.com/office/drawing/2014/main" xmlns="" id="{240FFA92-D323-9F9C-2E3A-D3EE3C18F06A}"/>
              </a:ext>
            </a:extLst>
          </p:cNvPr>
          <p:cNvSpPr>
            <a:spLocks noGrp="1" noRot="1" noMove="1" noResize="1" noEditPoints="1" noAdjustHandles="1" noChangeArrowheads="1" noChangeShapeType="1"/>
          </p:cNvSpPr>
          <p:nvPr/>
        </p:nvSpPr>
        <p:spPr>
          <a:xfrm>
            <a:off x="304800" y="2281881"/>
            <a:ext cx="3566984" cy="288324"/>
          </a:xfrm>
          <a:prstGeom prst="rect">
            <a:avLst/>
          </a:prstGeom>
          <a:solidFill>
            <a:srgbClr val="7C2838"/>
          </a:solidFill>
          <a:ln>
            <a:solidFill>
              <a:srgbClr val="7C2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xmlns="" id="{4813E116-3809-6155-B585-6179EF70C015}"/>
              </a:ext>
            </a:extLst>
          </p:cNvPr>
          <p:cNvSpPr>
            <a:spLocks noGrp="1"/>
          </p:cNvSpPr>
          <p:nvPr>
            <p:ph idx="1"/>
          </p:nvPr>
        </p:nvSpPr>
        <p:spPr>
          <a:xfrm>
            <a:off x="449529" y="1721223"/>
            <a:ext cx="6132503" cy="4473743"/>
          </a:xfrm>
        </p:spPr>
        <p:txBody>
          <a:bodyPr vert="horz" lIns="91440" tIns="45720" rIns="91440" bIns="45720" rtlCol="0" anchor="t">
            <a:normAutofit fontScale="92500" lnSpcReduction="10000"/>
          </a:bodyPr>
          <a:lstStyle/>
          <a:p>
            <a:pPr marL="0" indent="0">
              <a:buNone/>
            </a:pPr>
            <a:r>
              <a:rPr lang="ru-RU" sz="2000" b="0" i="0" dirty="0" err="1">
                <a:effectLst/>
                <a:latin typeface="Bahnschrift Light Condensed" panose="020B0502040204020203" pitchFamily="34" charset="0"/>
              </a:rPr>
              <a:t>Минеральность</a:t>
            </a:r>
            <a:r>
              <a:rPr lang="ru-RU" sz="2000" b="0" i="0" dirty="0">
                <a:effectLst/>
                <a:latin typeface="Bahnschrift Light Condensed" panose="020B0502040204020203" pitchFamily="34" charset="0"/>
              </a:rPr>
              <a:t>, т.е. присутствие во вкусе вина нот «минерального» характера, а именно — оттенков мокрого или сухого камня (гранит, галька, кремний), сухой извести (алебастр, гипс), глины, пыли, мела, пудры, мокрой почвы, тонов «подлеска», </a:t>
            </a:r>
            <a:r>
              <a:rPr lang="ru-RU" sz="2000" b="0" i="0" dirty="0" err="1">
                <a:effectLst/>
                <a:latin typeface="Bahnschrift Light Condensed" panose="020B0502040204020203" pitchFamily="34" charset="0"/>
              </a:rPr>
              <a:t>солноватых</a:t>
            </a:r>
            <a:r>
              <a:rPr lang="ru-RU" sz="2000" b="0" i="0" dirty="0">
                <a:effectLst/>
                <a:latin typeface="Bahnschrift Light Condensed" panose="020B0502040204020203" pitchFamily="34" charset="0"/>
              </a:rPr>
              <a:t> «морских» нот (водоросли, ноты створок пустых ракушек и т.д.) — в основном формируется именно под воздействием разных типов почв в месте, где рос и был собран виноград.</a:t>
            </a:r>
          </a:p>
          <a:p>
            <a:endParaRPr lang="ru-RU" sz="2000" b="0" i="0" dirty="0">
              <a:effectLst/>
              <a:latin typeface="Bahnschrift Light Condensed" panose="020B0502040204020203" pitchFamily="34" charset="0"/>
            </a:endParaRPr>
          </a:p>
          <a:p>
            <a:pPr marL="0" indent="0">
              <a:buNone/>
            </a:pPr>
            <a:r>
              <a:rPr lang="ru-RU" sz="2000" dirty="0">
                <a:latin typeface="Bahnschrift Light Condensed" panose="020B0502040204020203" pitchFamily="34" charset="0"/>
              </a:rPr>
              <a:t>Почвы, участвующие в формировании минеральных нот бывают различные. Наиболее часто встречаются и оказывают воздействие на оттенок </a:t>
            </a:r>
            <a:r>
              <a:rPr lang="ru-RU" sz="2000" dirty="0" err="1">
                <a:latin typeface="Bahnschrift Light Condensed" panose="020B0502040204020203" pitchFamily="34" charset="0"/>
              </a:rPr>
              <a:t>минеральности</a:t>
            </a:r>
            <a:r>
              <a:rPr lang="ru-RU" sz="2000" dirty="0">
                <a:latin typeface="Bahnschrift Light Condensed" panose="020B0502040204020203" pitchFamily="34" charset="0"/>
              </a:rPr>
              <a:t> во вкусе известняковые, песчано-гравийные, сланцевые, </a:t>
            </a:r>
            <a:r>
              <a:rPr lang="ru-RU" sz="2000" dirty="0" err="1">
                <a:latin typeface="Bahnschrift Light Condensed" panose="020B0502040204020203" pitchFamily="34" charset="0"/>
              </a:rPr>
              <a:t>мергелевые</a:t>
            </a:r>
            <a:r>
              <a:rPr lang="ru-RU" sz="2000" dirty="0">
                <a:latin typeface="Bahnschrift Light Condensed" panose="020B0502040204020203" pitchFamily="34" charset="0"/>
              </a:rPr>
              <a:t>, кремниевые, вулканические, гнейсовые почвы, а также почвы из бурой глины и гранитные.</a:t>
            </a:r>
            <a:endParaRPr lang="en-US" sz="2000" dirty="0">
              <a:latin typeface="Bahnschrift Light Condensed" panose="020B0502040204020203" pitchFamily="34" charset="0"/>
            </a:endParaRPr>
          </a:p>
        </p:txBody>
      </p:sp>
    </p:spTree>
    <p:extLst>
      <p:ext uri="{BB962C8B-B14F-4D97-AF65-F5344CB8AC3E}">
        <p14:creationId xmlns:p14="http://schemas.microsoft.com/office/powerpoint/2010/main" val="18002644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263ABB8-85F2-CFB7-0301-AA3F69C66F95}"/>
              </a:ext>
            </a:extLst>
          </p:cNvPr>
          <p:cNvSpPr>
            <a:spLocks noGrp="1"/>
          </p:cNvSpPr>
          <p:nvPr>
            <p:ph type="title"/>
          </p:nvPr>
        </p:nvSpPr>
        <p:spPr/>
        <p:txBody>
          <a:bodyPr>
            <a:normAutofit/>
          </a:bodyPr>
          <a:lstStyle/>
          <a:p>
            <a:r>
              <a:rPr lang="ru-RU" sz="5400" dirty="0">
                <a:latin typeface="Bahnschrift Light Condensed" panose="020B0502040204020203" pitchFamily="34" charset="0"/>
              </a:rPr>
              <a:t>ТАНИННОСТЬ </a:t>
            </a:r>
          </a:p>
        </p:txBody>
      </p:sp>
      <p:sp>
        <p:nvSpPr>
          <p:cNvPr id="3" name="Объект 2">
            <a:extLst>
              <a:ext uri="{FF2B5EF4-FFF2-40B4-BE49-F238E27FC236}">
                <a16:creationId xmlns:a16="http://schemas.microsoft.com/office/drawing/2014/main" xmlns="" id="{7CE7A2CE-6026-D134-EAD4-6386D34CF02B}"/>
              </a:ext>
            </a:extLst>
          </p:cNvPr>
          <p:cNvSpPr>
            <a:spLocks noGrp="1"/>
          </p:cNvSpPr>
          <p:nvPr>
            <p:ph idx="1"/>
          </p:nvPr>
        </p:nvSpPr>
        <p:spPr>
          <a:xfrm>
            <a:off x="838201" y="1825625"/>
            <a:ext cx="6107884" cy="4351338"/>
          </a:xfrm>
        </p:spPr>
        <p:txBody>
          <a:bodyPr>
            <a:normAutofit fontScale="92500" lnSpcReduction="10000"/>
          </a:bodyPr>
          <a:lstStyle/>
          <a:p>
            <a:pPr marL="0" indent="0" algn="l" fontAlgn="base">
              <a:buNone/>
            </a:pPr>
            <a:r>
              <a:rPr lang="ru-RU" sz="2400" b="0" i="0" dirty="0">
                <a:solidFill>
                  <a:srgbClr val="111111"/>
                </a:solidFill>
                <a:effectLst/>
                <a:latin typeface="Bahnschrift Light Condensed" panose="020B0502040204020203" pitchFamily="34" charset="0"/>
              </a:rPr>
              <a:t>Танинами называют химические соединения (полифенолы) естественного происхождения, получаемые от винограда в процессе производства вина. </a:t>
            </a:r>
          </a:p>
          <a:p>
            <a:pPr marL="0" indent="0" algn="l" fontAlgn="base">
              <a:buNone/>
            </a:pPr>
            <a:r>
              <a:rPr lang="ru-RU" sz="2400" dirty="0">
                <a:solidFill>
                  <a:srgbClr val="111111"/>
                </a:solidFill>
                <a:latin typeface="Bahnschrift Light Condensed" panose="020B0502040204020203" pitchFamily="34" charset="0"/>
              </a:rPr>
              <a:t>Танины (или дубильные вещества) позволяют вину долго храниться, это консервирующие вещества для вина. Но они достаточно быстро улетучиваются при насыщении вина кислородом. </a:t>
            </a:r>
          </a:p>
          <a:p>
            <a:pPr marL="0" indent="0" algn="l" fontAlgn="base">
              <a:buNone/>
            </a:pPr>
            <a:endParaRPr lang="ru-RU" sz="2400" b="0" i="0" dirty="0">
              <a:solidFill>
                <a:srgbClr val="111111"/>
              </a:solidFill>
              <a:effectLst/>
              <a:latin typeface="Bahnschrift Light Condensed" panose="020B0502040204020203" pitchFamily="34" charset="0"/>
            </a:endParaRPr>
          </a:p>
          <a:p>
            <a:pPr algn="l" fontAlgn="base">
              <a:buFont typeface="Wingdings" panose="05000000000000000000" pitchFamily="2" charset="2"/>
              <a:buChar char="q"/>
            </a:pPr>
            <a:r>
              <a:rPr lang="ru-RU" sz="2400" b="0" i="0" dirty="0">
                <a:solidFill>
                  <a:srgbClr val="7C2838"/>
                </a:solidFill>
                <a:effectLst/>
                <a:latin typeface="Bahnschrift Light Condensed" panose="020B0502040204020203" pitchFamily="34" charset="0"/>
              </a:rPr>
              <a:t>Во вкусе мы чувствуем танины как вяжущие, терпковатые, горьковатые привкусы у вина.</a:t>
            </a:r>
            <a:endParaRPr lang="ru-RU" sz="2400" dirty="0"/>
          </a:p>
        </p:txBody>
      </p:sp>
      <p:sp>
        <p:nvSpPr>
          <p:cNvPr id="5" name="TextBox 4">
            <a:extLst>
              <a:ext uri="{FF2B5EF4-FFF2-40B4-BE49-F238E27FC236}">
                <a16:creationId xmlns:a16="http://schemas.microsoft.com/office/drawing/2014/main" xmlns="" id="{DAAC2BBB-2168-D0C1-39BA-0F0132B8E806}"/>
              </a:ext>
            </a:extLst>
          </p:cNvPr>
          <p:cNvSpPr txBox="1"/>
          <p:nvPr/>
        </p:nvSpPr>
        <p:spPr>
          <a:xfrm>
            <a:off x="7764656" y="1690688"/>
            <a:ext cx="3087148" cy="4534853"/>
          </a:xfrm>
          <a:prstGeom prst="roundRect">
            <a:avLst/>
          </a:prstGeom>
          <a:solidFill>
            <a:schemeClr val="bg1">
              <a:lumMod val="90000"/>
            </a:schemeClr>
          </a:solidFill>
          <a:ln>
            <a:noFill/>
          </a:ln>
        </p:spPr>
        <p:txBody>
          <a:bodyPr wrap="square" rtlCol="0">
            <a:spAutoFit/>
          </a:bodyPr>
          <a:lstStyle/>
          <a:p>
            <a:pPr marL="0" indent="0" algn="l" fontAlgn="base">
              <a:buNone/>
            </a:pPr>
            <a:r>
              <a:rPr lang="ru-RU" b="0" i="0" dirty="0">
                <a:solidFill>
                  <a:srgbClr val="111111"/>
                </a:solidFill>
                <a:effectLst/>
                <a:latin typeface="Bahnschrift Light Condensed" panose="020B0502040204020203" pitchFamily="34" charset="0"/>
              </a:rPr>
              <a:t>Мощность ощущаемых нами танинов почти целиком зависит от сорта винограда (наиболее «танинные» сорта: </a:t>
            </a:r>
            <a:r>
              <a:rPr lang="ru-RU" b="0" i="0" dirty="0" err="1">
                <a:solidFill>
                  <a:srgbClr val="111111"/>
                </a:solidFill>
                <a:effectLst/>
                <a:latin typeface="Bahnschrift Light Condensed" panose="020B0502040204020203" pitchFamily="34" charset="0"/>
              </a:rPr>
              <a:t>Сагрантино</a:t>
            </a:r>
            <a:r>
              <a:rPr lang="ru-RU" b="0" i="0" dirty="0">
                <a:solidFill>
                  <a:srgbClr val="111111"/>
                </a:solidFill>
                <a:effectLst/>
                <a:latin typeface="Bahnschrift Light Condensed" panose="020B0502040204020203" pitchFamily="34" charset="0"/>
              </a:rPr>
              <a:t>, Таннат, </a:t>
            </a:r>
            <a:r>
              <a:rPr lang="ru-RU" b="0" i="0" dirty="0" err="1">
                <a:solidFill>
                  <a:srgbClr val="111111"/>
                </a:solidFill>
                <a:effectLst/>
                <a:latin typeface="Bahnschrift Light Condensed" panose="020B0502040204020203" pitchFamily="34" charset="0"/>
              </a:rPr>
              <a:t>Скьява</a:t>
            </a:r>
            <a:r>
              <a:rPr lang="ru-RU" b="0" i="0" dirty="0">
                <a:solidFill>
                  <a:srgbClr val="111111"/>
                </a:solidFill>
                <a:effectLst/>
                <a:latin typeface="Bahnschrift Light Condensed" panose="020B0502040204020203" pitchFamily="34" charset="0"/>
              </a:rPr>
              <a:t>, Барбера, Каберне Совиньон, </a:t>
            </a:r>
            <a:r>
              <a:rPr lang="ru-RU" b="0" i="0" dirty="0" err="1">
                <a:solidFill>
                  <a:srgbClr val="111111"/>
                </a:solidFill>
                <a:effectLst/>
                <a:latin typeface="Bahnschrift Light Condensed" panose="020B0502040204020203" pitchFamily="34" charset="0"/>
              </a:rPr>
              <a:t>Гамэ</a:t>
            </a:r>
            <a:r>
              <a:rPr lang="ru-RU" b="0" i="0" dirty="0">
                <a:solidFill>
                  <a:srgbClr val="111111"/>
                </a:solidFill>
                <a:effectLst/>
                <a:latin typeface="Bahnschrift Light Condensed" panose="020B0502040204020203" pitchFamily="34" charset="0"/>
              </a:rPr>
              <a:t>, </a:t>
            </a:r>
            <a:r>
              <a:rPr lang="ru-RU" b="0" i="0" dirty="0" err="1">
                <a:solidFill>
                  <a:srgbClr val="111111"/>
                </a:solidFill>
                <a:effectLst/>
                <a:latin typeface="Bahnschrift Light Condensed" panose="020B0502040204020203" pitchFamily="34" charset="0"/>
              </a:rPr>
              <a:t>Неббиоло</a:t>
            </a:r>
            <a:r>
              <a:rPr lang="ru-RU" b="0" i="0" dirty="0">
                <a:solidFill>
                  <a:srgbClr val="111111"/>
                </a:solidFill>
                <a:effectLst/>
                <a:latin typeface="Bahnschrift Light Condensed" panose="020B0502040204020203" pitchFamily="34" charset="0"/>
              </a:rPr>
              <a:t>, </a:t>
            </a:r>
            <a:r>
              <a:rPr lang="ru-RU" b="0" i="0" dirty="0" err="1">
                <a:solidFill>
                  <a:srgbClr val="111111"/>
                </a:solidFill>
                <a:effectLst/>
                <a:latin typeface="Bahnschrift Light Condensed" panose="020B0502040204020203" pitchFamily="34" charset="0"/>
              </a:rPr>
              <a:t>Мурведр</a:t>
            </a:r>
            <a:r>
              <a:rPr lang="ru-RU" b="0" i="0" dirty="0">
                <a:solidFill>
                  <a:srgbClr val="111111"/>
                </a:solidFill>
                <a:effectLst/>
                <a:latin typeface="Bahnschrift Light Condensed" panose="020B0502040204020203" pitchFamily="34" charset="0"/>
              </a:rPr>
              <a:t>, Пти </a:t>
            </a:r>
            <a:r>
              <a:rPr lang="ru-RU" b="0" i="0" dirty="0" err="1">
                <a:solidFill>
                  <a:srgbClr val="111111"/>
                </a:solidFill>
                <a:effectLst/>
                <a:latin typeface="Bahnschrift Light Condensed" panose="020B0502040204020203" pitchFamily="34" charset="0"/>
              </a:rPr>
              <a:t>Вердо</a:t>
            </a:r>
            <a:r>
              <a:rPr lang="ru-RU" b="0" i="0" dirty="0">
                <a:solidFill>
                  <a:srgbClr val="111111"/>
                </a:solidFill>
                <a:effectLst/>
                <a:latin typeface="Bahnschrift Light Condensed" panose="020B0502040204020203" pitchFamily="34" charset="0"/>
              </a:rPr>
              <a:t>, </a:t>
            </a:r>
            <a:r>
              <a:rPr lang="ru-RU" b="0" i="0" dirty="0" err="1">
                <a:solidFill>
                  <a:srgbClr val="111111"/>
                </a:solidFill>
                <a:effectLst/>
                <a:latin typeface="Bahnschrift Light Condensed" panose="020B0502040204020203" pitchFamily="34" charset="0"/>
              </a:rPr>
              <a:t>Монтепульчано</a:t>
            </a:r>
            <a:r>
              <a:rPr lang="ru-RU" b="0" i="0" dirty="0">
                <a:solidFill>
                  <a:srgbClr val="111111"/>
                </a:solidFill>
                <a:effectLst/>
                <a:latin typeface="Bahnschrift Light Condensed" panose="020B0502040204020203" pitchFamily="34" charset="0"/>
              </a:rPr>
              <a:t>, и ряд других), но и конечно от метода производства вина.</a:t>
            </a:r>
          </a:p>
        </p:txBody>
      </p:sp>
    </p:spTree>
    <p:extLst>
      <p:ext uri="{BB962C8B-B14F-4D97-AF65-F5344CB8AC3E}">
        <p14:creationId xmlns:p14="http://schemas.microsoft.com/office/powerpoint/2010/main" val="21952554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2C74E8F-AE28-950E-EEF5-090F0824E55D}"/>
              </a:ext>
            </a:extLst>
          </p:cNvPr>
          <p:cNvSpPr>
            <a:spLocks noGrp="1"/>
          </p:cNvSpPr>
          <p:nvPr>
            <p:ph type="title"/>
          </p:nvPr>
        </p:nvSpPr>
        <p:spPr>
          <a:xfrm>
            <a:off x="4386743" y="365125"/>
            <a:ext cx="10515600" cy="1325563"/>
          </a:xfrm>
        </p:spPr>
        <p:txBody>
          <a:bodyPr>
            <a:normAutofit/>
          </a:bodyPr>
          <a:lstStyle/>
          <a:p>
            <a:r>
              <a:rPr lang="ru-RU" sz="5400" dirty="0">
                <a:latin typeface="Bahnschrift Light Condensed" panose="020B0502040204020203" pitchFamily="34" charset="0"/>
              </a:rPr>
              <a:t>СПИРИТУОЗНОСТЬ</a:t>
            </a:r>
          </a:p>
        </p:txBody>
      </p:sp>
      <p:sp>
        <p:nvSpPr>
          <p:cNvPr id="3" name="Объект 2">
            <a:extLst>
              <a:ext uri="{FF2B5EF4-FFF2-40B4-BE49-F238E27FC236}">
                <a16:creationId xmlns:a16="http://schemas.microsoft.com/office/drawing/2014/main" xmlns="" id="{897067A3-626E-471B-76D0-191944DF826E}"/>
              </a:ext>
            </a:extLst>
          </p:cNvPr>
          <p:cNvSpPr>
            <a:spLocks noGrp="1"/>
          </p:cNvSpPr>
          <p:nvPr>
            <p:ph idx="1"/>
          </p:nvPr>
        </p:nvSpPr>
        <p:spPr>
          <a:xfrm>
            <a:off x="4386743" y="1825625"/>
            <a:ext cx="7407876" cy="4351338"/>
          </a:xfrm>
        </p:spPr>
        <p:txBody>
          <a:bodyPr>
            <a:normAutofit fontScale="92500" lnSpcReduction="20000"/>
          </a:bodyPr>
          <a:lstStyle/>
          <a:p>
            <a:pPr marL="0" indent="0">
              <a:buNone/>
            </a:pPr>
            <a:r>
              <a:rPr lang="ru-RU" sz="2400" i="0" dirty="0">
                <a:solidFill>
                  <a:srgbClr val="433737"/>
                </a:solidFill>
                <a:effectLst/>
                <a:latin typeface="Bahnschrift Light Condensed" panose="020B0502040204020203" pitchFamily="34" charset="0"/>
              </a:rPr>
              <a:t>Выражается в двух основных видах — </a:t>
            </a:r>
            <a:r>
              <a:rPr lang="ru-RU" sz="2400" i="0" u="sng" dirty="0">
                <a:solidFill>
                  <a:srgbClr val="433737"/>
                </a:solidFill>
                <a:effectLst/>
                <a:latin typeface="Bahnschrift SemiLight Condensed" panose="020B0502040204020203" pitchFamily="34" charset="0"/>
              </a:rPr>
              <a:t>жжени</a:t>
            </a:r>
            <a:r>
              <a:rPr lang="ru-RU" sz="2400" i="0" dirty="0">
                <a:solidFill>
                  <a:srgbClr val="433737"/>
                </a:solidFill>
                <a:effectLst/>
                <a:latin typeface="Bahnschrift SemiLight Condensed" panose="020B0502040204020203" pitchFamily="34" charset="0"/>
              </a:rPr>
              <a:t>и</a:t>
            </a:r>
            <a:r>
              <a:rPr lang="ru-RU" sz="2400" i="0" dirty="0">
                <a:solidFill>
                  <a:srgbClr val="433737"/>
                </a:solidFill>
                <a:effectLst/>
                <a:latin typeface="Bahnschrift Light Condensed" panose="020B0502040204020203" pitchFamily="34" charset="0"/>
              </a:rPr>
              <a:t> и</a:t>
            </a:r>
            <a:r>
              <a:rPr lang="ru-RU" sz="2400" i="0" dirty="0">
                <a:solidFill>
                  <a:srgbClr val="433737"/>
                </a:solidFill>
                <a:effectLst/>
                <a:latin typeface="Bahnschrift SemiLight Condensed" panose="020B0502040204020203" pitchFamily="34" charset="0"/>
              </a:rPr>
              <a:t> </a:t>
            </a:r>
            <a:r>
              <a:rPr lang="ru-RU" sz="2400" i="0" u="sng" dirty="0">
                <a:solidFill>
                  <a:srgbClr val="433737"/>
                </a:solidFill>
                <a:effectLst/>
                <a:latin typeface="Bahnschrift SemiLight Condensed" panose="020B0502040204020203" pitchFamily="34" charset="0"/>
              </a:rPr>
              <a:t>покалывании</a:t>
            </a:r>
            <a:r>
              <a:rPr lang="ru-RU" sz="2400" i="0" dirty="0">
                <a:solidFill>
                  <a:srgbClr val="433737"/>
                </a:solidFill>
                <a:effectLst/>
                <a:latin typeface="Bahnschrift SemiLight Condensed" panose="020B0502040204020203" pitchFamily="34" charset="0"/>
              </a:rPr>
              <a:t> </a:t>
            </a:r>
            <a:r>
              <a:rPr lang="ru-RU" sz="2400" i="0" dirty="0">
                <a:solidFill>
                  <a:srgbClr val="433737"/>
                </a:solidFill>
                <a:effectLst/>
                <a:latin typeface="Bahnschrift Light Condensed" panose="020B0502040204020203" pitchFamily="34" charset="0"/>
              </a:rPr>
              <a:t>(это легко прочувствовать, если слегка «прополоскать» ротовую полость небольшим количеством водки или другого крепкого напитка из «молодых» спиртов), а также — в </a:t>
            </a:r>
            <a:r>
              <a:rPr lang="ru-RU" sz="2400" i="0" u="sng" dirty="0">
                <a:solidFill>
                  <a:srgbClr val="433737"/>
                </a:solidFill>
                <a:effectLst/>
                <a:latin typeface="Bahnschrift SemiLight Condensed" panose="020B0502040204020203" pitchFamily="34" charset="0"/>
              </a:rPr>
              <a:t>специфическом привкусе самого алкоголя </a:t>
            </a:r>
            <a:r>
              <a:rPr lang="ru-RU" sz="2400" i="0" dirty="0">
                <a:solidFill>
                  <a:srgbClr val="433737"/>
                </a:solidFill>
                <a:effectLst/>
                <a:latin typeface="Bahnschrift Light Condensed" panose="020B0502040204020203" pitchFamily="34" charset="0"/>
              </a:rPr>
              <a:t>(спирта).</a:t>
            </a:r>
          </a:p>
          <a:p>
            <a:pPr marL="0" indent="0">
              <a:buNone/>
            </a:pPr>
            <a:endParaRPr lang="ru-RU" sz="2400" i="0" dirty="0">
              <a:solidFill>
                <a:srgbClr val="433737"/>
              </a:solidFill>
              <a:effectLst/>
              <a:latin typeface="Bahnschrift Light Condensed" panose="020B0502040204020203" pitchFamily="34" charset="0"/>
            </a:endParaRPr>
          </a:p>
          <a:p>
            <a:pPr marL="0" indent="0">
              <a:buNone/>
            </a:pPr>
            <a:r>
              <a:rPr lang="ru-RU" sz="2400" b="0" dirty="0">
                <a:solidFill>
                  <a:srgbClr val="433737"/>
                </a:solidFill>
                <a:latin typeface="Bahnschrift Light Condensed" panose="020B0502040204020203" pitchFamily="34" charset="0"/>
              </a:rPr>
              <a:t>Восприятие </a:t>
            </a:r>
            <a:r>
              <a:rPr lang="ru-RU" sz="2400" b="0" dirty="0" err="1">
                <a:solidFill>
                  <a:srgbClr val="433737"/>
                </a:solidFill>
                <a:latin typeface="Bahnschrift Light Condensed" panose="020B0502040204020203" pitchFamily="34" charset="0"/>
              </a:rPr>
              <a:t>спиритуозности</a:t>
            </a:r>
            <a:r>
              <a:rPr lang="ru-RU" sz="2400" b="0" dirty="0">
                <a:solidFill>
                  <a:srgbClr val="433737"/>
                </a:solidFill>
                <a:latin typeface="Bahnschrift Light Condensed" panose="020B0502040204020203" pitchFamily="34" charset="0"/>
              </a:rPr>
              <a:t> выше при согревании вина, особенно белого и розового.</a:t>
            </a:r>
          </a:p>
          <a:p>
            <a:pPr marL="0" indent="0">
              <a:buNone/>
            </a:pPr>
            <a:endParaRPr lang="ru-RU" sz="2400" b="0" i="0" dirty="0">
              <a:solidFill>
                <a:srgbClr val="111111"/>
              </a:solidFill>
              <a:effectLst/>
              <a:latin typeface="Bahnschrift Light Condensed" panose="020B0502040204020203" pitchFamily="34" charset="0"/>
            </a:endParaRPr>
          </a:p>
          <a:p>
            <a:pPr>
              <a:buFont typeface="Wingdings" panose="05000000000000000000" pitchFamily="2" charset="2"/>
              <a:buChar char="q"/>
            </a:pPr>
            <a:r>
              <a:rPr lang="ru-RU" sz="2400" dirty="0">
                <a:solidFill>
                  <a:srgbClr val="7C2838"/>
                </a:solidFill>
                <a:latin typeface="Bahnschrift Light Condensed" panose="020B0502040204020203" pitchFamily="34" charset="0"/>
              </a:rPr>
              <a:t> Явное ощущение </a:t>
            </a:r>
            <a:r>
              <a:rPr lang="ru-RU" sz="2400" dirty="0" err="1">
                <a:solidFill>
                  <a:srgbClr val="7C2838"/>
                </a:solidFill>
                <a:latin typeface="Bahnschrift Light Condensed" panose="020B0502040204020203" pitchFamily="34" charset="0"/>
              </a:rPr>
              <a:t>спиритуозности</a:t>
            </a:r>
            <a:r>
              <a:rPr lang="ru-RU" sz="2400" dirty="0">
                <a:solidFill>
                  <a:srgbClr val="7C2838"/>
                </a:solidFill>
                <a:latin typeface="Bahnschrift Light Condensed" panose="020B0502040204020203" pitchFamily="34" charset="0"/>
              </a:rPr>
              <a:t> во вкусе тихого вина (не учитывая варианты крепленых и десертных вин, типа портвейна или хереса) — это скорее </a:t>
            </a:r>
            <a:r>
              <a:rPr lang="ru-RU" sz="2400" b="1" u="sng" dirty="0">
                <a:solidFill>
                  <a:srgbClr val="7C2838"/>
                </a:solidFill>
                <a:latin typeface="Bahnschrift SemiLight Condensed" panose="020B0502040204020203" pitchFamily="34" charset="0"/>
              </a:rPr>
              <a:t>недостаток</a:t>
            </a:r>
            <a:r>
              <a:rPr lang="ru-RU" sz="2400" dirty="0">
                <a:solidFill>
                  <a:srgbClr val="7C2838"/>
                </a:solidFill>
                <a:latin typeface="Bahnschrift Light Condensed" panose="020B0502040204020203" pitchFamily="34" charset="0"/>
              </a:rPr>
              <a:t>.</a:t>
            </a:r>
          </a:p>
          <a:p>
            <a:endParaRPr lang="ru-RU" sz="1800" dirty="0">
              <a:solidFill>
                <a:srgbClr val="111111"/>
              </a:solidFill>
              <a:latin typeface="Bahnschrift Light Condensed" panose="020B0502040204020203" pitchFamily="34" charset="0"/>
            </a:endParaRPr>
          </a:p>
          <a:p>
            <a:endParaRPr lang="ru-RU" sz="1800" dirty="0">
              <a:latin typeface="Bahnschrift Light Condensed" panose="020B0502040204020203" pitchFamily="34" charset="0"/>
            </a:endParaRPr>
          </a:p>
        </p:txBody>
      </p:sp>
      <p:pic>
        <p:nvPicPr>
          <p:cNvPr id="5" name="Рисунок 4" descr="Изображение выглядит как трава, на открытом воздухе, человек, питьевой&#10;&#10;Автоматически созданное описание">
            <a:extLst>
              <a:ext uri="{FF2B5EF4-FFF2-40B4-BE49-F238E27FC236}">
                <a16:creationId xmlns:a16="http://schemas.microsoft.com/office/drawing/2014/main" xmlns="" id="{8256E67D-1500-DE56-259C-0D7A56F96926}"/>
              </a:ext>
            </a:extLst>
          </p:cNvPr>
          <p:cNvPicPr>
            <a:picLocks noChangeAspect="1"/>
          </p:cNvPicPr>
          <p:nvPr/>
        </p:nvPicPr>
        <p:blipFill rotWithShape="1">
          <a:blip r:embed="rId3">
            <a:extLst>
              <a:ext uri="{28A0092B-C50C-407E-A947-70E740481C1C}">
                <a14:useLocalDpi xmlns:a14="http://schemas.microsoft.com/office/drawing/2010/main" val="0"/>
              </a:ext>
            </a:extLst>
          </a:blip>
          <a:srcRect l="23003" r="34268"/>
          <a:stretch/>
        </p:blipFill>
        <p:spPr>
          <a:xfrm>
            <a:off x="-1541089" y="0"/>
            <a:ext cx="5559415" cy="6858000"/>
          </a:xfrm>
          <a:prstGeom prst="rect">
            <a:avLst/>
          </a:prstGeom>
        </p:spPr>
      </p:pic>
    </p:spTree>
    <p:extLst>
      <p:ext uri="{BB962C8B-B14F-4D97-AF65-F5344CB8AC3E}">
        <p14:creationId xmlns:p14="http://schemas.microsoft.com/office/powerpoint/2010/main" val="39701117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2">
            <a:extLst>
              <a:ext uri="{FF2B5EF4-FFF2-40B4-BE49-F238E27FC236}">
                <a16:creationId xmlns:a16="http://schemas.microsoft.com/office/drawing/2014/main" xmlns="" id="{E242BA10-64CA-B579-7A6B-FFC4569BC130}"/>
              </a:ext>
            </a:extLst>
          </p:cNvPr>
          <p:cNvSpPr txBox="1">
            <a:spLocks/>
          </p:cNvSpPr>
          <p:nvPr/>
        </p:nvSpPr>
        <p:spPr>
          <a:xfrm>
            <a:off x="197708" y="1466335"/>
            <a:ext cx="11837772" cy="5147103"/>
          </a:xfrm>
          <a:prstGeom prst="roundRect">
            <a:avLst/>
          </a:prstGeom>
          <a:solidFill>
            <a:schemeClr val="bg1">
              <a:lumMod val="90000"/>
            </a:schemeClr>
          </a:solidFill>
        </p:spPr>
        <p:txBody>
          <a:bodyPr vert="horz" lIns="91440" tIns="45720" rIns="91440" bIns="45720" numCol="2" spcCol="468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solidFill>
                  <a:srgbClr val="433737"/>
                </a:solidFill>
                <a:latin typeface="Bahnschrift Light Condensed" panose="020B0502040204020203" pitchFamily="34" charset="0"/>
              </a:rPr>
              <a:t>фруктовые (персики, груши, лимон, помело, айва, вишня, слива, личи, маракуйя и т.д.)</a:t>
            </a:r>
          </a:p>
          <a:p>
            <a:r>
              <a:rPr lang="ru-RU" sz="1600" dirty="0">
                <a:solidFill>
                  <a:srgbClr val="433737"/>
                </a:solidFill>
                <a:latin typeface="Bahnschrift Light Condensed" panose="020B0502040204020203" pitchFamily="34" charset="0"/>
              </a:rPr>
              <a:t>ягодные (красные (малина, клубника и т.д.) и черные (голубика, ежевика и т.д.) — как свежие или подвяленные, так и засушенные)</a:t>
            </a:r>
          </a:p>
          <a:p>
            <a:r>
              <a:rPr lang="ru-RU" sz="1600" dirty="0">
                <a:solidFill>
                  <a:srgbClr val="433737"/>
                </a:solidFill>
                <a:latin typeface="Bahnschrift Light Condensed" panose="020B0502040204020203" pitchFamily="34" charset="0"/>
              </a:rPr>
              <a:t>травянистые и древесные (травы свежие и сухие, дуб, экзотические сорта дерева)</a:t>
            </a:r>
          </a:p>
          <a:p>
            <a:r>
              <a:rPr lang="ru-RU" sz="1600" dirty="0">
                <a:solidFill>
                  <a:srgbClr val="433737"/>
                </a:solidFill>
                <a:latin typeface="Bahnschrift Light Condensed" panose="020B0502040204020203" pitchFamily="34" charset="0"/>
              </a:rPr>
              <a:t>цветочные (полевые, садовые, тропические, засохшие (гербарий) и т.д.)</a:t>
            </a:r>
          </a:p>
          <a:p>
            <a:r>
              <a:rPr lang="ru-RU" sz="1600" dirty="0">
                <a:solidFill>
                  <a:srgbClr val="433737"/>
                </a:solidFill>
                <a:latin typeface="Bahnschrift Light Condensed" panose="020B0502040204020203" pitchFamily="34" charset="0"/>
              </a:rPr>
              <a:t>овощные (спаржа, кабачок, ревень, сельдерей, горошек, болгарский перец и т.д.)</a:t>
            </a:r>
          </a:p>
          <a:p>
            <a:r>
              <a:rPr lang="ru-RU" sz="1600" dirty="0">
                <a:solidFill>
                  <a:srgbClr val="433737"/>
                </a:solidFill>
                <a:latin typeface="Bahnschrift Light Condensed" panose="020B0502040204020203" pitchFamily="34" charset="0"/>
              </a:rPr>
              <a:t>специй и пряностей (разные типы перца, ваниль, корица, гвоздика и т.д.)</a:t>
            </a:r>
          </a:p>
          <a:p>
            <a:r>
              <a:rPr lang="ru-RU" sz="1600" dirty="0">
                <a:solidFill>
                  <a:srgbClr val="433737"/>
                </a:solidFill>
                <a:latin typeface="Bahnschrift Light Condensed" panose="020B0502040204020203" pitchFamily="34" charset="0"/>
              </a:rPr>
              <a:t>животные («скотный двор», шкура, дубленая кожа, парное молоко (вымя))</a:t>
            </a:r>
          </a:p>
          <a:p>
            <a:r>
              <a:rPr lang="ru-RU" sz="1600" dirty="0">
                <a:solidFill>
                  <a:srgbClr val="433737"/>
                </a:solidFill>
                <a:latin typeface="Bahnschrift Light Condensed" panose="020B0502040204020203" pitchFamily="34" charset="0"/>
              </a:rPr>
              <a:t>дымные и копченые (торф, копченое мясо, деготь)</a:t>
            </a:r>
          </a:p>
          <a:p>
            <a:r>
              <a:rPr lang="ru-RU" sz="1600" dirty="0">
                <a:solidFill>
                  <a:srgbClr val="433737"/>
                </a:solidFill>
                <a:latin typeface="Bahnschrift Light Condensed" panose="020B0502040204020203" pitchFamily="34" charset="0"/>
              </a:rPr>
              <a:t>заготовки (варенья, джемы, сахарный сироп (патока), моченые яблоки, огуречный рассол и т.д.)</a:t>
            </a:r>
          </a:p>
          <a:p>
            <a:r>
              <a:rPr lang="ru-RU" sz="1600" dirty="0">
                <a:solidFill>
                  <a:srgbClr val="433737"/>
                </a:solidFill>
                <a:latin typeface="Bahnschrift Light Condensed" panose="020B0502040204020203" pitchFamily="34" charset="0"/>
              </a:rPr>
              <a:t>хлебные и кулинарные (дрожжи, выпечка, шоколад, булка-бриошь, какао, солод и т.д.)</a:t>
            </a:r>
          </a:p>
          <a:p>
            <a:r>
              <a:rPr lang="ru-RU" sz="1600" dirty="0">
                <a:solidFill>
                  <a:srgbClr val="433737"/>
                </a:solidFill>
                <a:latin typeface="Bahnschrift Light Condensed" panose="020B0502040204020203" pitchFamily="34" charset="0"/>
              </a:rPr>
              <a:t>химические (керосин, гудрон, лаки и краски)</a:t>
            </a:r>
          </a:p>
          <a:p>
            <a:r>
              <a:rPr lang="ru-RU" sz="1600" dirty="0">
                <a:solidFill>
                  <a:srgbClr val="433737"/>
                </a:solidFill>
                <a:latin typeface="Bahnschrift Light Condensed" panose="020B0502040204020203" pitchFamily="34" charset="0"/>
              </a:rPr>
              <a:t>минеральные (сухой и мокрый камень, мел, почва и т.д.)</a:t>
            </a:r>
          </a:p>
          <a:p>
            <a:r>
              <a:rPr lang="ru-RU" sz="1600" dirty="0">
                <a:solidFill>
                  <a:srgbClr val="433737"/>
                </a:solidFill>
                <a:latin typeface="Bahnschrift Light Condensed" panose="020B0502040204020203" pitchFamily="34" charset="0"/>
              </a:rPr>
              <a:t>медовые (липовый и цветочный мед, медоносные травы, воск от медовых сот)</a:t>
            </a:r>
          </a:p>
          <a:p>
            <a:r>
              <a:rPr lang="ru-RU" sz="1600" dirty="0">
                <a:solidFill>
                  <a:srgbClr val="433737"/>
                </a:solidFill>
                <a:latin typeface="Bahnschrift Light Condensed" panose="020B0502040204020203" pitchFamily="34" charset="0"/>
              </a:rPr>
              <a:t>маслянистые (ощущение, как будто «жуешь» растительное или растопленное сливочное масло — такое часто встречается в плотном, выдержанных в американском дубе, винах из Шардоне, в серии мускатных вин, </a:t>
            </a:r>
            <a:r>
              <a:rPr lang="ru-RU" sz="1600" dirty="0" err="1">
                <a:solidFill>
                  <a:srgbClr val="433737"/>
                </a:solidFill>
                <a:latin typeface="Bahnschrift Light Condensed" panose="020B0502040204020203" pitchFamily="34" charset="0"/>
              </a:rPr>
              <a:t>траминеров</a:t>
            </a:r>
            <a:r>
              <a:rPr lang="ru-RU" sz="1600" dirty="0">
                <a:solidFill>
                  <a:srgbClr val="433737"/>
                </a:solidFill>
                <a:latin typeface="Bahnschrift Light Condensed" panose="020B0502040204020203" pitchFamily="34" charset="0"/>
              </a:rPr>
              <a:t>)</a:t>
            </a:r>
          </a:p>
          <a:p>
            <a:r>
              <a:rPr lang="ru-RU" sz="1600" dirty="0">
                <a:solidFill>
                  <a:srgbClr val="433737"/>
                </a:solidFill>
                <a:latin typeface="Bahnschrift Light Condensed" panose="020B0502040204020203" pitchFamily="34" charset="0"/>
              </a:rPr>
              <a:t>бальзамические, хвойные, грибные и прочие категории</a:t>
            </a:r>
          </a:p>
        </p:txBody>
      </p:sp>
      <p:sp>
        <p:nvSpPr>
          <p:cNvPr id="2" name="Заголовок 1">
            <a:extLst>
              <a:ext uri="{FF2B5EF4-FFF2-40B4-BE49-F238E27FC236}">
                <a16:creationId xmlns:a16="http://schemas.microsoft.com/office/drawing/2014/main" xmlns="" id="{B13CF3A0-5666-A592-85F2-03A0BD65FAC6}"/>
              </a:ext>
            </a:extLst>
          </p:cNvPr>
          <p:cNvSpPr>
            <a:spLocks noGrp="1"/>
          </p:cNvSpPr>
          <p:nvPr>
            <p:ph type="title"/>
          </p:nvPr>
        </p:nvSpPr>
        <p:spPr>
          <a:xfrm>
            <a:off x="838200" y="365125"/>
            <a:ext cx="10515600" cy="1325563"/>
          </a:xfrm>
        </p:spPr>
        <p:txBody>
          <a:bodyPr>
            <a:normAutofit/>
          </a:bodyPr>
          <a:lstStyle/>
          <a:p>
            <a:r>
              <a:rPr lang="ru-RU" sz="5400" dirty="0">
                <a:latin typeface="Bahnschrift Light Condensed" panose="020B0502040204020203" pitchFamily="34" charset="0"/>
              </a:rPr>
              <a:t>ОТТЕНКИ </a:t>
            </a:r>
          </a:p>
        </p:txBody>
      </p:sp>
    </p:spTree>
    <p:extLst>
      <p:ext uri="{BB962C8B-B14F-4D97-AF65-F5344CB8AC3E}">
        <p14:creationId xmlns:p14="http://schemas.microsoft.com/office/powerpoint/2010/main" val="16205712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263ABB8-85F2-CFB7-0301-AA3F69C66F95}"/>
              </a:ext>
            </a:extLst>
          </p:cNvPr>
          <p:cNvSpPr>
            <a:spLocks noGrp="1"/>
          </p:cNvSpPr>
          <p:nvPr>
            <p:ph type="title"/>
          </p:nvPr>
        </p:nvSpPr>
        <p:spPr/>
        <p:txBody>
          <a:bodyPr>
            <a:normAutofit/>
          </a:bodyPr>
          <a:lstStyle/>
          <a:p>
            <a:r>
              <a:rPr lang="ru-RU" sz="5400" dirty="0">
                <a:latin typeface="Bahnschrift Light Condensed" panose="020B0502040204020203" pitchFamily="34" charset="0"/>
              </a:rPr>
              <a:t>ПОСЛЕВКУСИЕ </a:t>
            </a:r>
          </a:p>
        </p:txBody>
      </p:sp>
      <p:sp>
        <p:nvSpPr>
          <p:cNvPr id="3" name="Объект 2">
            <a:extLst>
              <a:ext uri="{FF2B5EF4-FFF2-40B4-BE49-F238E27FC236}">
                <a16:creationId xmlns:a16="http://schemas.microsoft.com/office/drawing/2014/main" xmlns="" id="{7CE7A2CE-6026-D134-EAD4-6386D34CF02B}"/>
              </a:ext>
            </a:extLst>
          </p:cNvPr>
          <p:cNvSpPr>
            <a:spLocks noGrp="1"/>
          </p:cNvSpPr>
          <p:nvPr>
            <p:ph idx="1"/>
          </p:nvPr>
        </p:nvSpPr>
        <p:spPr>
          <a:xfrm>
            <a:off x="838201" y="1825625"/>
            <a:ext cx="6107884" cy="4351338"/>
          </a:xfrm>
        </p:spPr>
        <p:txBody>
          <a:bodyPr>
            <a:normAutofit lnSpcReduction="10000"/>
          </a:bodyPr>
          <a:lstStyle/>
          <a:p>
            <a:pPr marL="0" indent="0" algn="l" fontAlgn="base">
              <a:buNone/>
            </a:pPr>
            <a:r>
              <a:rPr lang="ru-RU" sz="2400" b="0" i="0" dirty="0">
                <a:solidFill>
                  <a:srgbClr val="111111"/>
                </a:solidFill>
                <a:effectLst/>
                <a:latin typeface="Bahnschrift Light Condensed" panose="020B0502040204020203" pitchFamily="34" charset="0"/>
              </a:rPr>
              <a:t>Важный показатель сбалансированности вкуса и неизменный спутник особо качественного вина.</a:t>
            </a:r>
          </a:p>
          <a:p>
            <a:pPr marL="0" indent="0" algn="l" fontAlgn="base">
              <a:buNone/>
            </a:pPr>
            <a:endParaRPr lang="ru-RU" sz="2400" b="0" i="0" dirty="0">
              <a:solidFill>
                <a:srgbClr val="111111"/>
              </a:solidFill>
              <a:effectLst/>
              <a:latin typeface="Bahnschrift Light Condensed" panose="020B0502040204020203" pitchFamily="34" charset="0"/>
            </a:endParaRPr>
          </a:p>
          <a:p>
            <a:pPr marL="0" indent="0" algn="l" fontAlgn="base">
              <a:buNone/>
            </a:pPr>
            <a:r>
              <a:rPr lang="ru-RU" sz="2400" dirty="0">
                <a:solidFill>
                  <a:srgbClr val="111111"/>
                </a:solidFill>
                <a:latin typeface="Bahnschrift Light Condensed" panose="020B0502040204020203" pitchFamily="34" charset="0"/>
              </a:rPr>
              <a:t>Послевкусие бывает коротким (до 2-3 секунд), средним (4-7 секунд), долгим (от 8 до 15 секунд). И первые, и вторые, и третьи — несомненно могут быть приятными и наоборот. Как правило, великие вина всегда имеют долгое послевкусие с меняющимися в бокале и также, очень приятными, многочисленными нюансами вкуса.</a:t>
            </a:r>
            <a:endParaRPr lang="ru-RU" sz="2400" b="0" i="0" dirty="0">
              <a:solidFill>
                <a:srgbClr val="111111"/>
              </a:solidFill>
              <a:effectLst/>
              <a:latin typeface="Bahnschrift Light Condensed" panose="020B0502040204020203" pitchFamily="34" charset="0"/>
            </a:endParaRPr>
          </a:p>
        </p:txBody>
      </p:sp>
      <p:pic>
        <p:nvPicPr>
          <p:cNvPr id="5" name="Рисунок 4" descr="Изображение выглядит как текст, в помещении, ноутбук, кровать&#10;&#10;Автоматически созданное описание">
            <a:extLst>
              <a:ext uri="{FF2B5EF4-FFF2-40B4-BE49-F238E27FC236}">
                <a16:creationId xmlns:a16="http://schemas.microsoft.com/office/drawing/2014/main" xmlns="" id="{CE83B1F3-FA84-88BB-E0A3-EFF75BC15A8B}"/>
              </a:ext>
            </a:extLst>
          </p:cNvPr>
          <p:cNvPicPr>
            <a:picLocks noChangeAspect="1"/>
          </p:cNvPicPr>
          <p:nvPr/>
        </p:nvPicPr>
        <p:blipFill rotWithShape="1">
          <a:blip r:embed="rId3">
            <a:extLst>
              <a:ext uri="{28A0092B-C50C-407E-A947-70E740481C1C}">
                <a14:useLocalDpi xmlns:a14="http://schemas.microsoft.com/office/drawing/2010/main" val="0"/>
              </a:ext>
            </a:extLst>
          </a:blip>
          <a:srcRect l="33049"/>
          <a:stretch/>
        </p:blipFill>
        <p:spPr>
          <a:xfrm>
            <a:off x="7348151" y="-83633"/>
            <a:ext cx="4851502" cy="7036368"/>
          </a:xfrm>
          <a:prstGeom prst="rect">
            <a:avLst/>
          </a:prstGeom>
        </p:spPr>
      </p:pic>
    </p:spTree>
    <p:extLst>
      <p:ext uri="{BB962C8B-B14F-4D97-AF65-F5344CB8AC3E}">
        <p14:creationId xmlns:p14="http://schemas.microsoft.com/office/powerpoint/2010/main" val="1234564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D34C3B-672F-7292-AC31-F0671CE2986D}"/>
              </a:ext>
            </a:extLst>
          </p:cNvPr>
          <p:cNvSpPr>
            <a:spLocks noGrp="1"/>
          </p:cNvSpPr>
          <p:nvPr>
            <p:ph type="title"/>
          </p:nvPr>
        </p:nvSpPr>
        <p:spPr/>
        <p:txBody>
          <a:bodyPr>
            <a:normAutofit/>
          </a:bodyPr>
          <a:lstStyle/>
          <a:p>
            <a:r>
              <a:rPr lang="ru-RU" sz="5400" dirty="0">
                <a:latin typeface="Bahnschrift Light Condensed" panose="020B0502040204020203" pitchFamily="34" charset="0"/>
              </a:rPr>
              <a:t>БАЛАНС</a:t>
            </a:r>
          </a:p>
        </p:txBody>
      </p:sp>
      <p:sp>
        <p:nvSpPr>
          <p:cNvPr id="3" name="Объект 2">
            <a:extLst>
              <a:ext uri="{FF2B5EF4-FFF2-40B4-BE49-F238E27FC236}">
                <a16:creationId xmlns:a16="http://schemas.microsoft.com/office/drawing/2014/main" xmlns="" id="{B4B3AFD9-9CE2-AC53-F201-1A91319C1E7D}"/>
              </a:ext>
            </a:extLst>
          </p:cNvPr>
          <p:cNvSpPr>
            <a:spLocks noGrp="1"/>
          </p:cNvSpPr>
          <p:nvPr>
            <p:ph idx="1"/>
          </p:nvPr>
        </p:nvSpPr>
        <p:spPr>
          <a:xfrm>
            <a:off x="838200" y="1733808"/>
            <a:ext cx="9854514" cy="4493312"/>
          </a:xfrm>
        </p:spPr>
        <p:txBody>
          <a:bodyPr>
            <a:normAutofit fontScale="92500" lnSpcReduction="10000"/>
          </a:bodyPr>
          <a:lstStyle/>
          <a:p>
            <a:pPr marL="0" indent="0">
              <a:buNone/>
            </a:pPr>
            <a:r>
              <a:rPr lang="ru-RU" sz="2400" dirty="0">
                <a:solidFill>
                  <a:srgbClr val="433737"/>
                </a:solidFill>
                <a:latin typeface="Bahnschrift Light Condensed" panose="020B0502040204020203" pitchFamily="34" charset="0"/>
              </a:rPr>
              <a:t>Отлично сбалансированное вино — это вино, в котором очень гармонично сочетаются все основные показатели, а именно — кислотность, </a:t>
            </a:r>
            <a:r>
              <a:rPr lang="ru-RU" sz="2400" dirty="0" err="1">
                <a:solidFill>
                  <a:srgbClr val="433737"/>
                </a:solidFill>
                <a:latin typeface="Bahnschrift Light Condensed" panose="020B0502040204020203" pitchFamily="34" charset="0"/>
              </a:rPr>
              <a:t>танинность</a:t>
            </a:r>
            <a:r>
              <a:rPr lang="ru-RU" sz="2400" dirty="0">
                <a:solidFill>
                  <a:srgbClr val="433737"/>
                </a:solidFill>
                <a:latin typeface="Bahnschrift Light Condensed" panose="020B0502040204020203" pitchFamily="34" charset="0"/>
              </a:rPr>
              <a:t>, сладость, тельность, богатая вкусо-ароматика и длительное послевкусие</a:t>
            </a:r>
          </a:p>
          <a:p>
            <a:pPr marL="0" indent="0">
              <a:buNone/>
            </a:pPr>
            <a:endParaRPr lang="ru-RU" sz="2400" dirty="0">
              <a:solidFill>
                <a:srgbClr val="433737"/>
              </a:solidFill>
              <a:latin typeface="Bahnschrift Light Condensed" panose="020B0502040204020203" pitchFamily="34" charset="0"/>
            </a:endParaRPr>
          </a:p>
          <a:p>
            <a:pPr>
              <a:buFont typeface="Wingdings" panose="05000000000000000000" pitchFamily="2" charset="2"/>
              <a:buChar char="q"/>
            </a:pPr>
            <a:r>
              <a:rPr lang="ru-RU" sz="2400" dirty="0">
                <a:solidFill>
                  <a:srgbClr val="7C2838"/>
                </a:solidFill>
                <a:latin typeface="Bahnschrift Light Condensed" panose="020B0502040204020203" pitchFamily="34" charset="0"/>
              </a:rPr>
              <a:t>Сбалансированное вино самодостаточно и прекрасно пьется как с подходящими к его структуре и вкусо-ароматике закусками и блюдами, так и без них</a:t>
            </a:r>
            <a:r>
              <a:rPr lang="ru-RU" sz="2400" dirty="0">
                <a:solidFill>
                  <a:srgbClr val="433737"/>
                </a:solidFill>
                <a:latin typeface="Bahnschrift Light Condensed" panose="020B0502040204020203" pitchFamily="34" charset="0"/>
              </a:rPr>
              <a:t>.</a:t>
            </a:r>
          </a:p>
          <a:p>
            <a:endParaRPr lang="ru-RU" sz="2400" dirty="0">
              <a:solidFill>
                <a:srgbClr val="433737"/>
              </a:solidFill>
              <a:latin typeface="Bahnschrift Light Condensed" panose="020B0502040204020203" pitchFamily="34" charset="0"/>
            </a:endParaRPr>
          </a:p>
          <a:p>
            <a:pPr marL="0" indent="0">
              <a:buNone/>
            </a:pPr>
            <a:r>
              <a:rPr lang="ru-RU" sz="2400" dirty="0">
                <a:solidFill>
                  <a:srgbClr val="433737"/>
                </a:solidFill>
                <a:latin typeface="Bahnschrift Light Condensed" panose="020B0502040204020203" pitchFamily="34" charset="0"/>
              </a:rPr>
              <a:t>Однако баланс даже в отличных винах может «уползти», т.е. измениться, особенно при длительном хранении. Именно поэтому нам очень важно понимать — когда наступит тот пик, когда вино, помимо заложенной в него природой и виноделом сбалансированности, наберет еще и оптимальную зрелость по выдержке.</a:t>
            </a:r>
          </a:p>
        </p:txBody>
      </p:sp>
    </p:spTree>
    <p:extLst>
      <p:ext uri="{BB962C8B-B14F-4D97-AF65-F5344CB8AC3E}">
        <p14:creationId xmlns:p14="http://schemas.microsoft.com/office/powerpoint/2010/main" val="11592403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25563"/>
          </a:xfrm>
        </p:spPr>
        <p:txBody>
          <a:bodyPr>
            <a:normAutofit/>
          </a:bodyPr>
          <a:lstStyle/>
          <a:p>
            <a:r>
              <a:rPr lang="it-IT" sz="6000" b="0" i="0" dirty="0" smtClean="0">
                <a:solidFill>
                  <a:srgbClr val="7C2838"/>
                </a:solidFill>
                <a:effectLst/>
                <a:latin typeface="Bahnschrift Light Condensed" panose="020B0502040204020203" pitchFamily="34" charset="0"/>
              </a:rPr>
              <a:t>Chianti</a:t>
            </a:r>
            <a:endParaRPr lang="ru-RU" dirty="0"/>
          </a:p>
        </p:txBody>
      </p:sp>
      <p:sp>
        <p:nvSpPr>
          <p:cNvPr id="15" name="Прямоугольник 14"/>
          <p:cNvSpPr/>
          <p:nvPr/>
        </p:nvSpPr>
        <p:spPr>
          <a:xfrm>
            <a:off x="232228" y="5621272"/>
            <a:ext cx="7140122" cy="1200329"/>
          </a:xfrm>
          <a:prstGeom prst="rect">
            <a:avLst/>
          </a:prstGeom>
        </p:spPr>
        <p:txBody>
          <a:bodyPr wrap="square">
            <a:spAutoFit/>
          </a:bodyPr>
          <a:lstStyle/>
          <a:p>
            <a:r>
              <a:rPr lang="ru-RU" sz="2400" dirty="0" smtClean="0"/>
              <a:t>Черный петух, </a:t>
            </a:r>
            <a:r>
              <a:rPr lang="ru-RU" sz="2400" dirty="0" err="1" smtClean="0"/>
              <a:t>Gallo</a:t>
            </a:r>
            <a:r>
              <a:rPr lang="ru-RU" sz="2400" dirty="0" smtClean="0"/>
              <a:t> </a:t>
            </a:r>
            <a:r>
              <a:rPr lang="ru-RU" sz="2400" dirty="0" err="1" smtClean="0"/>
              <a:t>Nero</a:t>
            </a:r>
            <a:r>
              <a:rPr lang="ru-RU" sz="2400" dirty="0" smtClean="0"/>
              <a:t> - маркировка Ассоциации Кьянти </a:t>
            </a:r>
            <a:r>
              <a:rPr lang="ru-RU" sz="2400" dirty="0" err="1" smtClean="0"/>
              <a:t>Классико</a:t>
            </a:r>
            <a:r>
              <a:rPr lang="ru-RU" sz="2400" dirty="0" smtClean="0"/>
              <a:t>, более 600 производителей, лучшая зона вина и </a:t>
            </a:r>
            <a:r>
              <a:rPr lang="ru-RU" sz="2400" dirty="0" err="1" smtClean="0"/>
              <a:t>Санджовезе</a:t>
            </a:r>
            <a:r>
              <a:rPr lang="ru-RU" sz="2400" dirty="0" smtClean="0"/>
              <a:t> </a:t>
            </a:r>
            <a:endParaRPr lang="ru-RU" sz="2400" dirty="0"/>
          </a:p>
        </p:txBody>
      </p:sp>
      <p:pic>
        <p:nvPicPr>
          <p:cNvPr id="1026" name="Picture 2" descr="G:\Wine\tuscany_wine_region_ma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5121" y="-2"/>
            <a:ext cx="4301670" cy="6555203"/>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Chianti labels with the DOCG"/>
          <p:cNvPicPr>
            <a:picLocks noChangeAspect="1" noChangeArrowheads="1"/>
          </p:cNvPicPr>
          <p:nvPr/>
        </p:nvPicPr>
        <p:blipFill rotWithShape="1">
          <a:blip r:embed="rId4"/>
          <a:srcRect t="16811"/>
          <a:stretch/>
        </p:blipFill>
        <p:spPr bwMode="auto">
          <a:xfrm>
            <a:off x="3485422" y="247650"/>
            <a:ext cx="3789699" cy="2366563"/>
          </a:xfrm>
          <a:prstGeom prst="rect">
            <a:avLst/>
          </a:prstGeom>
          <a:noFill/>
        </p:spPr>
      </p:pic>
      <p:pic>
        <p:nvPicPr>
          <p:cNvPr id="15365" name="Picture 5"/>
          <p:cNvPicPr>
            <a:picLocks noGrp="1" noChangeAspect="1" noChangeArrowheads="1"/>
          </p:cNvPicPr>
          <p:nvPr>
            <p:ph idx="1"/>
          </p:nvPr>
        </p:nvPicPr>
        <p:blipFill>
          <a:blip r:embed="rId5" cstate="print"/>
          <a:srcRect/>
          <a:stretch>
            <a:fillRect/>
          </a:stretch>
        </p:blipFill>
        <p:spPr bwMode="auto">
          <a:xfrm>
            <a:off x="408308" y="1807027"/>
            <a:ext cx="5487945" cy="3662363"/>
          </a:xfrm>
          <a:prstGeom prst="rect">
            <a:avLst/>
          </a:prstGeom>
          <a:noFill/>
          <a:ln w="9525">
            <a:noFill/>
            <a:miter lim="800000"/>
            <a:headEnd/>
            <a:tailEnd/>
          </a:ln>
          <a:effectLst/>
        </p:spPr>
      </p:pic>
      <p:pic>
        <p:nvPicPr>
          <p:cNvPr id="15369" name="Picture 9" descr="https://i.pinimg.com/originals/ce/ab/93/ceab930a36db288f66eece8d2a21cbfb.jpg"/>
          <p:cNvPicPr>
            <a:picLocks noChangeAspect="1" noChangeArrowheads="1"/>
          </p:cNvPicPr>
          <p:nvPr/>
        </p:nvPicPr>
        <p:blipFill rotWithShape="1">
          <a:blip r:embed="rId6" cstate="print"/>
          <a:srcRect l="20418" t="5507" r="22584" b="18859"/>
          <a:stretch/>
        </p:blipFill>
        <p:spPr bwMode="auto">
          <a:xfrm>
            <a:off x="5138799" y="2693467"/>
            <a:ext cx="1288106" cy="2564158"/>
          </a:xfrm>
          <a:prstGeom prst="rect">
            <a:avLst/>
          </a:prstGeom>
          <a:noFill/>
        </p:spPr>
      </p:pic>
    </p:spTree>
    <p:extLst>
      <p:ext uri="{BB962C8B-B14F-4D97-AF65-F5344CB8AC3E}">
        <p14:creationId xmlns:p14="http://schemas.microsoft.com/office/powerpoint/2010/main" val="8295036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25563"/>
          </a:xfrm>
        </p:spPr>
        <p:txBody>
          <a:bodyPr>
            <a:normAutofit fontScale="90000"/>
          </a:bodyPr>
          <a:lstStyle/>
          <a:p>
            <a:r>
              <a:rPr lang="it-IT" sz="6000" b="0" i="0" dirty="0" smtClean="0">
                <a:solidFill>
                  <a:srgbClr val="7C2838"/>
                </a:solidFill>
                <a:effectLst/>
                <a:latin typeface="Bahnschrift Light Condensed" panose="020B0502040204020203" pitchFamily="34" charset="0"/>
              </a:rPr>
              <a:t>Chianti</a:t>
            </a:r>
            <a:r>
              <a:rPr lang="it-IT" dirty="0"/>
              <a:t/>
            </a:r>
            <a:br>
              <a:rPr lang="it-IT" dirty="0"/>
            </a:br>
            <a:endParaRPr lang="ru-RU" dirty="0"/>
          </a:p>
        </p:txBody>
      </p:sp>
      <p:sp>
        <p:nvSpPr>
          <p:cNvPr id="13" name="Содержимое 12"/>
          <p:cNvSpPr>
            <a:spLocks noGrp="1"/>
          </p:cNvSpPr>
          <p:nvPr>
            <p:ph idx="1"/>
          </p:nvPr>
        </p:nvSpPr>
        <p:spPr/>
        <p:txBody>
          <a:bodyPr>
            <a:normAutofit fontScale="92500" lnSpcReduction="20000"/>
          </a:bodyPr>
          <a:lstStyle/>
          <a:p>
            <a:pPr>
              <a:buNone/>
            </a:pPr>
            <a:r>
              <a:rPr lang="ru-RU" dirty="0" smtClean="0"/>
              <a:t>История</a:t>
            </a:r>
          </a:p>
          <a:p>
            <a:r>
              <a:rPr lang="ru-RU" dirty="0" smtClean="0"/>
              <a:t>Упоминание в 1398 году. Производство в четырех поселениях, ныне Кьянти </a:t>
            </a:r>
            <a:r>
              <a:rPr lang="ru-RU" dirty="0" err="1" smtClean="0"/>
              <a:t>Классико</a:t>
            </a:r>
            <a:r>
              <a:rPr lang="ru-RU" dirty="0" smtClean="0"/>
              <a:t>: </a:t>
            </a:r>
            <a:r>
              <a:rPr lang="ru-RU" dirty="0" err="1" smtClean="0"/>
              <a:t>Кастелина</a:t>
            </a:r>
            <a:r>
              <a:rPr lang="ru-RU" dirty="0" smtClean="0"/>
              <a:t>, Граве, </a:t>
            </a:r>
            <a:r>
              <a:rPr lang="ru-RU" dirty="0" err="1" smtClean="0"/>
              <a:t>Радда</a:t>
            </a:r>
            <a:r>
              <a:rPr lang="ru-RU" dirty="0" smtClean="0"/>
              <a:t>, </a:t>
            </a:r>
            <a:r>
              <a:rPr lang="ru-RU" dirty="0" err="1" smtClean="0"/>
              <a:t>Гайоле</a:t>
            </a:r>
            <a:r>
              <a:rPr lang="ru-RU" dirty="0" smtClean="0"/>
              <a:t>.</a:t>
            </a:r>
          </a:p>
          <a:p>
            <a:r>
              <a:rPr lang="ru-RU" dirty="0" smtClean="0"/>
              <a:t>Изначально Кьянти пили простые крестьяне. Со своей высокой кислотностью и низкой крепостью вино было отличным дополнением к сытному обеду.</a:t>
            </a:r>
          </a:p>
          <a:p>
            <a:r>
              <a:rPr lang="ru-RU" dirty="0" smtClean="0"/>
              <a:t>В середине 19 века Кьянти стало особенно популярным, благодаря барону </a:t>
            </a:r>
            <a:r>
              <a:rPr lang="ru-RU" dirty="0" err="1" smtClean="0"/>
              <a:t>Риказоли</a:t>
            </a:r>
            <a:r>
              <a:rPr lang="ru-RU" dirty="0" smtClean="0"/>
              <a:t>, который изобрел улучшенный рецепт вина. Купаж вина должен был содержать строгие пропорции нескольких сортов винограда: 70% </a:t>
            </a:r>
            <a:r>
              <a:rPr lang="ru-RU" dirty="0" err="1" smtClean="0"/>
              <a:t>Санджовезе</a:t>
            </a:r>
            <a:r>
              <a:rPr lang="ru-RU" dirty="0" smtClean="0"/>
              <a:t>, 15% </a:t>
            </a:r>
            <a:r>
              <a:rPr lang="ru-RU" dirty="0" err="1" smtClean="0"/>
              <a:t>Канайоло</a:t>
            </a:r>
            <a:r>
              <a:rPr lang="ru-RU" dirty="0" smtClean="0"/>
              <a:t>, 15% Мальвазии </a:t>
            </a:r>
            <a:r>
              <a:rPr lang="ru-RU" dirty="0" err="1" smtClean="0"/>
              <a:t>Бьянко</a:t>
            </a:r>
            <a:r>
              <a:rPr lang="ru-RU" dirty="0" smtClean="0"/>
              <a:t>.</a:t>
            </a:r>
          </a:p>
          <a:p>
            <a:r>
              <a:rPr lang="ru-RU" dirty="0" smtClean="0"/>
              <a:t>Традиционный метод розлива Кьянти предусматривал использование пузатой бутылки «</a:t>
            </a:r>
            <a:r>
              <a:rPr lang="ru-RU" dirty="0" err="1" smtClean="0"/>
              <a:t>фьяска</a:t>
            </a:r>
            <a:r>
              <a:rPr lang="ru-RU" dirty="0" smtClean="0"/>
              <a:t>», которая была покрыта соломой для защиты вина при транспортировке.</a:t>
            </a:r>
          </a:p>
        </p:txBody>
      </p:sp>
    </p:spTree>
    <p:extLst>
      <p:ext uri="{BB962C8B-B14F-4D97-AF65-F5344CB8AC3E}">
        <p14:creationId xmlns:p14="http://schemas.microsoft.com/office/powerpoint/2010/main" val="8295036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25563"/>
          </a:xfrm>
        </p:spPr>
        <p:txBody>
          <a:bodyPr>
            <a:normAutofit fontScale="90000"/>
          </a:bodyPr>
          <a:lstStyle/>
          <a:p>
            <a:r>
              <a:rPr lang="it-IT" sz="6000" b="0" i="0" dirty="0" smtClean="0">
                <a:solidFill>
                  <a:srgbClr val="7C2838"/>
                </a:solidFill>
                <a:effectLst/>
                <a:latin typeface="Bahnschrift Light Condensed" panose="020B0502040204020203" pitchFamily="34" charset="0"/>
              </a:rPr>
              <a:t>Chianti</a:t>
            </a:r>
            <a:r>
              <a:rPr lang="it-IT" dirty="0"/>
              <a:t/>
            </a:r>
            <a:br>
              <a:rPr lang="it-IT" dirty="0"/>
            </a:br>
            <a:endParaRPr lang="ru-RU" dirty="0"/>
          </a:p>
        </p:txBody>
      </p:sp>
      <p:sp>
        <p:nvSpPr>
          <p:cNvPr id="13" name="Содержимое 12"/>
          <p:cNvSpPr>
            <a:spLocks noGrp="1"/>
          </p:cNvSpPr>
          <p:nvPr>
            <p:ph idx="1"/>
          </p:nvPr>
        </p:nvSpPr>
        <p:spPr/>
        <p:txBody>
          <a:bodyPr>
            <a:normAutofit/>
          </a:bodyPr>
          <a:lstStyle/>
          <a:p>
            <a:pPr>
              <a:buNone/>
            </a:pPr>
            <a:r>
              <a:rPr lang="ru-RU" dirty="0" smtClean="0"/>
              <a:t>Сейчас</a:t>
            </a:r>
          </a:p>
          <a:p>
            <a:r>
              <a:rPr lang="ru-RU" dirty="0" smtClean="0"/>
              <a:t>Не менее 75 % винограда </a:t>
            </a:r>
            <a:r>
              <a:rPr lang="ru-RU" dirty="0" err="1" smtClean="0"/>
              <a:t>Санджовезе</a:t>
            </a:r>
            <a:r>
              <a:rPr lang="ru-RU" dirty="0" smtClean="0"/>
              <a:t>, от латинского </a:t>
            </a:r>
            <a:r>
              <a:rPr lang="ru-RU" dirty="0" err="1" smtClean="0"/>
              <a:t>Sanguis</a:t>
            </a:r>
            <a:r>
              <a:rPr lang="ru-RU" dirty="0" smtClean="0"/>
              <a:t> </a:t>
            </a:r>
            <a:r>
              <a:rPr lang="ru-RU" dirty="0" err="1" smtClean="0"/>
              <a:t>Jovis</a:t>
            </a:r>
            <a:r>
              <a:rPr lang="ru-RU" dirty="0" smtClean="0"/>
              <a:t> – «кровь Юпитера». В эпоху Медичи идеалом считалось вино цвета свежей крови, и именно такое получается из </a:t>
            </a:r>
            <a:r>
              <a:rPr lang="ru-RU" dirty="0" err="1" smtClean="0"/>
              <a:t>санджовезе</a:t>
            </a:r>
            <a:r>
              <a:rPr lang="ru-RU" dirty="0" smtClean="0"/>
              <a:t>.</a:t>
            </a:r>
          </a:p>
          <a:p>
            <a:r>
              <a:rPr lang="ru-RU" dirty="0" smtClean="0"/>
              <a:t>Остальные – красные сорта </a:t>
            </a:r>
            <a:r>
              <a:rPr lang="ru-RU" dirty="0" err="1" smtClean="0"/>
              <a:t>Канайоло</a:t>
            </a:r>
            <a:r>
              <a:rPr lang="ru-RU" dirty="0" smtClean="0"/>
              <a:t>, </a:t>
            </a:r>
            <a:r>
              <a:rPr lang="ru-RU" dirty="0" err="1" smtClean="0"/>
              <a:t>Чильеджоло</a:t>
            </a:r>
            <a:r>
              <a:rPr lang="ru-RU" dirty="0" smtClean="0"/>
              <a:t>, </a:t>
            </a:r>
            <a:r>
              <a:rPr lang="ru-RU" dirty="0" err="1" smtClean="0"/>
              <a:t>Маммоло</a:t>
            </a:r>
            <a:r>
              <a:rPr lang="ru-RU" dirty="0" smtClean="0"/>
              <a:t>, </a:t>
            </a:r>
            <a:r>
              <a:rPr lang="ru-RU" dirty="0" err="1" smtClean="0"/>
              <a:t>Колорино</a:t>
            </a:r>
            <a:r>
              <a:rPr lang="ru-RU" dirty="0" smtClean="0"/>
              <a:t>, Мерло, Каберне </a:t>
            </a:r>
            <a:r>
              <a:rPr lang="ru-RU" dirty="0" err="1" smtClean="0"/>
              <a:t>Совиньон</a:t>
            </a:r>
            <a:r>
              <a:rPr lang="ru-RU" dirty="0" smtClean="0"/>
              <a:t> и </a:t>
            </a:r>
            <a:r>
              <a:rPr lang="ru-RU" dirty="0" err="1" smtClean="0"/>
              <a:t>др</a:t>
            </a:r>
            <a:endParaRPr lang="ru-RU" dirty="0" smtClean="0"/>
          </a:p>
          <a:p>
            <a:r>
              <a:rPr lang="ru-RU" dirty="0" smtClean="0"/>
              <a:t>с 1995 года запрещены добавки белого вина</a:t>
            </a:r>
          </a:p>
          <a:p>
            <a:r>
              <a:rPr lang="ru-RU" dirty="0" smtClean="0"/>
              <a:t>Алкоголь - 11,5–14 %</a:t>
            </a:r>
          </a:p>
        </p:txBody>
      </p:sp>
    </p:spTree>
    <p:extLst>
      <p:ext uri="{BB962C8B-B14F-4D97-AF65-F5344CB8AC3E}">
        <p14:creationId xmlns:p14="http://schemas.microsoft.com/office/powerpoint/2010/main" val="8295036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25563"/>
          </a:xfrm>
        </p:spPr>
        <p:txBody>
          <a:bodyPr>
            <a:normAutofit fontScale="90000"/>
          </a:bodyPr>
          <a:lstStyle/>
          <a:p>
            <a:r>
              <a:rPr lang="it-IT" sz="6000" b="0" i="0" dirty="0" smtClean="0">
                <a:solidFill>
                  <a:srgbClr val="7C2838"/>
                </a:solidFill>
                <a:effectLst/>
                <a:latin typeface="Bahnschrift Light Condensed" panose="020B0502040204020203" pitchFamily="34" charset="0"/>
              </a:rPr>
              <a:t>Chianti</a:t>
            </a:r>
            <a:r>
              <a:rPr lang="it-IT" dirty="0"/>
              <a:t/>
            </a:r>
            <a:br>
              <a:rPr lang="it-IT" dirty="0"/>
            </a:br>
            <a:endParaRPr lang="ru-RU" dirty="0"/>
          </a:p>
        </p:txBody>
      </p:sp>
      <p:sp>
        <p:nvSpPr>
          <p:cNvPr id="13" name="Содержимое 12"/>
          <p:cNvSpPr>
            <a:spLocks noGrp="1"/>
          </p:cNvSpPr>
          <p:nvPr>
            <p:ph idx="1"/>
          </p:nvPr>
        </p:nvSpPr>
        <p:spPr>
          <a:xfrm>
            <a:off x="838199" y="1825625"/>
            <a:ext cx="10650967" cy="4351338"/>
          </a:xfrm>
        </p:spPr>
        <p:txBody>
          <a:bodyPr>
            <a:normAutofit fontScale="85000" lnSpcReduction="20000"/>
          </a:bodyPr>
          <a:lstStyle/>
          <a:p>
            <a:pPr>
              <a:buNone/>
            </a:pPr>
            <a:r>
              <a:rPr lang="ru-RU" dirty="0" smtClean="0"/>
              <a:t>Вкус: </a:t>
            </a:r>
          </a:p>
          <a:p>
            <a:r>
              <a:rPr lang="ru-RU" dirty="0" err="1" smtClean="0"/>
              <a:t>Санджовезе</a:t>
            </a:r>
            <a:r>
              <a:rPr lang="ru-RU" dirty="0" smtClean="0"/>
              <a:t>: высокая кислотность и танины</a:t>
            </a:r>
          </a:p>
          <a:p>
            <a:r>
              <a:rPr lang="ru-RU" dirty="0" smtClean="0"/>
              <a:t>Кисло-сладкий вишневый стиль </a:t>
            </a:r>
          </a:p>
          <a:p>
            <a:r>
              <a:rPr lang="ru-RU" dirty="0" smtClean="0"/>
              <a:t>Молодые вина - красные фрукты, сушеные травы, фиалки, перечные нотки, подавать 14-20 С</a:t>
            </a:r>
            <a:r>
              <a:rPr lang="ru-RU" baseline="30000" dirty="0" smtClean="0"/>
              <a:t>0</a:t>
            </a:r>
          </a:p>
          <a:p>
            <a:r>
              <a:rPr lang="ru-RU" dirty="0" smtClean="0"/>
              <a:t>Выдержанные – консервированная вишня, бальзамический уксус, сухая салями, </a:t>
            </a:r>
            <a:r>
              <a:rPr lang="ru-RU" dirty="0" err="1" smtClean="0"/>
              <a:t>эспрессо</a:t>
            </a:r>
            <a:r>
              <a:rPr lang="ru-RU" dirty="0" smtClean="0"/>
              <a:t>, сладкий табак, подавать 18-20 С</a:t>
            </a:r>
            <a:r>
              <a:rPr lang="ru-RU" baseline="30000" dirty="0" smtClean="0"/>
              <a:t>0</a:t>
            </a:r>
            <a:r>
              <a:rPr lang="ru-RU" dirty="0" smtClean="0"/>
              <a:t> </a:t>
            </a:r>
          </a:p>
          <a:p>
            <a:pPr>
              <a:buNone/>
            </a:pPr>
            <a:endParaRPr lang="ru-RU" dirty="0" smtClean="0"/>
          </a:p>
          <a:p>
            <a:pPr>
              <a:buNone/>
            </a:pPr>
            <a:r>
              <a:rPr lang="ru-RU" dirty="0" smtClean="0"/>
              <a:t>С чем подавать: </a:t>
            </a:r>
          </a:p>
          <a:p>
            <a:pPr>
              <a:buNone/>
            </a:pPr>
            <a:r>
              <a:rPr lang="ru-RU" dirty="0" smtClean="0"/>
              <a:t>	паста с соусами на томатной основе, рагу из баранины, знаменитые флорентийские </a:t>
            </a:r>
            <a:r>
              <a:rPr lang="ru-RU" dirty="0" err="1" smtClean="0"/>
              <a:t>стейки</a:t>
            </a:r>
            <a:r>
              <a:rPr lang="ru-RU" dirty="0" smtClean="0"/>
              <a:t>, тушеная свинина. Легкое молодое вино составит хорошую пару с пиццей, а более терпкое и пряное – отлично подчеркнет вкус твердых сыров и сыровяленых деликатесов типа </a:t>
            </a:r>
            <a:r>
              <a:rPr lang="ru-RU" dirty="0" err="1" smtClean="0"/>
              <a:t>прошутто</a:t>
            </a:r>
            <a:r>
              <a:rPr lang="ru-RU" dirty="0" smtClean="0"/>
              <a:t>.</a:t>
            </a:r>
          </a:p>
        </p:txBody>
      </p:sp>
    </p:spTree>
    <p:extLst>
      <p:ext uri="{BB962C8B-B14F-4D97-AF65-F5344CB8AC3E}">
        <p14:creationId xmlns:p14="http://schemas.microsoft.com/office/powerpoint/2010/main" val="829503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25563"/>
          </a:xfrm>
        </p:spPr>
        <p:txBody>
          <a:bodyPr>
            <a:normAutofit fontScale="90000"/>
          </a:bodyPr>
          <a:lstStyle/>
          <a:p>
            <a:r>
              <a:rPr lang="it-IT" sz="6000" b="0" i="0" dirty="0" smtClean="0">
                <a:solidFill>
                  <a:srgbClr val="7C2838"/>
                </a:solidFill>
                <a:effectLst/>
                <a:latin typeface="Bahnschrift Light Condensed" panose="020B0502040204020203" pitchFamily="34" charset="0"/>
              </a:rPr>
              <a:t>Chianti</a:t>
            </a:r>
            <a:r>
              <a:rPr lang="it-IT" dirty="0"/>
              <a:t/>
            </a:r>
            <a:br>
              <a:rPr lang="it-IT" dirty="0"/>
            </a:br>
            <a:endParaRPr lang="ru-RU" dirty="0"/>
          </a:p>
        </p:txBody>
      </p:sp>
      <p:sp>
        <p:nvSpPr>
          <p:cNvPr id="13" name="Содержимое 12"/>
          <p:cNvSpPr>
            <a:spLocks noGrp="1"/>
          </p:cNvSpPr>
          <p:nvPr>
            <p:ph idx="1"/>
          </p:nvPr>
        </p:nvSpPr>
        <p:spPr/>
        <p:txBody>
          <a:bodyPr>
            <a:normAutofit fontScale="85000" lnSpcReduction="20000"/>
          </a:bodyPr>
          <a:lstStyle/>
          <a:p>
            <a:r>
              <a:rPr lang="ru-RU" dirty="0" smtClean="0"/>
              <a:t>«Базовые», </a:t>
            </a:r>
            <a:r>
              <a:rPr lang="ru-RU" dirty="0" err="1" smtClean="0"/>
              <a:t>Санджовезе</a:t>
            </a:r>
            <a:r>
              <a:rPr lang="ru-RU" dirty="0" smtClean="0"/>
              <a:t> (100%), выращенного в любой части региона </a:t>
            </a:r>
            <a:r>
              <a:rPr lang="ru-RU" dirty="0" err="1" smtClean="0"/>
              <a:t>Chianti</a:t>
            </a:r>
            <a:r>
              <a:rPr lang="ru-RU" dirty="0" smtClean="0"/>
              <a:t> DOCG, с выдержкой более 6 м., принято пить молодыми, легкие, терпкие, с ощутимой вишневой кислинкой и крепостью 11,5–12 %. </a:t>
            </a:r>
          </a:p>
          <a:p>
            <a:r>
              <a:rPr lang="en-US" dirty="0" err="1" smtClean="0"/>
              <a:t>Superiore</a:t>
            </a:r>
            <a:r>
              <a:rPr lang="en-US" dirty="0" smtClean="0"/>
              <a:t> – </a:t>
            </a:r>
            <a:r>
              <a:rPr lang="ru-RU" dirty="0" smtClean="0"/>
              <a:t>более плотные и сложные напитки с мягкой кислотностью, из более зрелого винограда, жестче регламентируют и выдерживают не менее года. </a:t>
            </a:r>
          </a:p>
          <a:p>
            <a:r>
              <a:rPr lang="en-US" dirty="0" err="1" smtClean="0"/>
              <a:t>Riserva</a:t>
            </a:r>
            <a:r>
              <a:rPr lang="ru-RU" dirty="0" smtClean="0"/>
              <a:t> – выдержанное не менее 2 лет и крепостью не менее 12 %, из отборного винограда, урожайность которого искусственно снижают, дополнительная выдержка в бочках. </a:t>
            </a:r>
          </a:p>
          <a:p>
            <a:r>
              <a:rPr lang="en-US" dirty="0" err="1" smtClean="0"/>
              <a:t>Classico</a:t>
            </a:r>
            <a:r>
              <a:rPr lang="en-US" dirty="0" smtClean="0"/>
              <a:t> Gran </a:t>
            </a:r>
            <a:r>
              <a:rPr lang="en-US" dirty="0" err="1" smtClean="0"/>
              <a:t>Selezione</a:t>
            </a:r>
            <a:r>
              <a:rPr lang="ru-RU" dirty="0" smtClean="0"/>
              <a:t> - лучшие коллекционные образцы с выдержкой не менее 2,5 лет. </a:t>
            </a:r>
          </a:p>
          <a:p>
            <a:pPr>
              <a:buNone/>
            </a:pPr>
            <a:r>
              <a:rPr lang="ru-RU" sz="2400" i="1" dirty="0" smtClean="0"/>
              <a:t>Примечание Максимальный порог старения </a:t>
            </a:r>
            <a:r>
              <a:rPr lang="en-US" sz="2400" b="1" i="1" dirty="0" err="1"/>
              <a:t>Classico</a:t>
            </a:r>
            <a:r>
              <a:rPr lang="en-US" sz="2400" b="1" i="1" dirty="0"/>
              <a:t> Gran </a:t>
            </a:r>
            <a:r>
              <a:rPr lang="en-US" sz="2400" b="1" i="1" dirty="0" err="1"/>
              <a:t>Selezione</a:t>
            </a:r>
            <a:r>
              <a:rPr lang="en-US" sz="2400" b="1" i="1" dirty="0"/>
              <a:t> </a:t>
            </a:r>
            <a:r>
              <a:rPr lang="ru-RU" sz="2400" i="1" dirty="0" smtClean="0"/>
              <a:t>не </a:t>
            </a:r>
            <a:r>
              <a:rPr lang="ru-RU" sz="2400" i="1" dirty="0" smtClean="0"/>
              <a:t>ограничивается, 10+ лет, но для выдержки подходят только вина из отборного винограда, собранного в благоприятные годы</a:t>
            </a:r>
            <a:endParaRPr lang="ru-RU" sz="2400" i="1" dirty="0"/>
          </a:p>
        </p:txBody>
      </p:sp>
    </p:spTree>
    <p:extLst>
      <p:ext uri="{BB962C8B-B14F-4D97-AF65-F5344CB8AC3E}">
        <p14:creationId xmlns:p14="http://schemas.microsoft.com/office/powerpoint/2010/main" val="8295036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25563"/>
          </a:xfrm>
        </p:spPr>
        <p:txBody>
          <a:bodyPr>
            <a:normAutofit fontScale="90000"/>
          </a:bodyPr>
          <a:lstStyle/>
          <a:p>
            <a:r>
              <a:rPr lang="it-IT" sz="6000" b="0" i="0" dirty="0">
                <a:solidFill>
                  <a:srgbClr val="7C2838"/>
                </a:solidFill>
                <a:effectLst/>
                <a:latin typeface="Bahnschrift Light Condensed" panose="020B0502040204020203" pitchFamily="34" charset="0"/>
              </a:rPr>
              <a:t>Chianti Classico San Leonino</a:t>
            </a:r>
            <a:r>
              <a:rPr lang="it-IT" dirty="0"/>
              <a:t/>
            </a:r>
            <a:br>
              <a:rPr lang="it-IT" dirty="0"/>
            </a:br>
            <a:endParaRPr lang="ru-RU" dirty="0"/>
          </a:p>
        </p:txBody>
      </p:sp>
      <p:pic>
        <p:nvPicPr>
          <p:cNvPr id="7" name="Объект 6" descr="Изображение выглядит как текст, алкоголь, еда, напиток&#10;&#10;Автоматически созданное описание">
            <a:extLst>
              <a:ext uri="{FF2B5EF4-FFF2-40B4-BE49-F238E27FC236}">
                <a16:creationId xmlns:a16="http://schemas.microsoft.com/office/drawing/2014/main" xmlns="" id="{71655B4B-5DEF-B190-91E7-4ADCAA6B04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30113" y="453081"/>
            <a:ext cx="1502083" cy="5784421"/>
          </a:xfrm>
        </p:spPr>
      </p:pic>
      <p:sp>
        <p:nvSpPr>
          <p:cNvPr id="8" name="TextBox 7">
            <a:extLst>
              <a:ext uri="{FF2B5EF4-FFF2-40B4-BE49-F238E27FC236}">
                <a16:creationId xmlns:a16="http://schemas.microsoft.com/office/drawing/2014/main" xmlns="" id="{7A8B8737-0DDD-80A7-70A8-2F6670D13CB6}"/>
              </a:ext>
            </a:extLst>
          </p:cNvPr>
          <p:cNvSpPr txBox="1"/>
          <p:nvPr/>
        </p:nvSpPr>
        <p:spPr>
          <a:xfrm>
            <a:off x="558033" y="1572161"/>
            <a:ext cx="2448778" cy="4420433"/>
          </a:xfrm>
          <a:prstGeom prst="roundRect">
            <a:avLst/>
          </a:prstGeom>
          <a:solidFill>
            <a:schemeClr val="bg1">
              <a:lumMod val="90000"/>
            </a:schemeClr>
          </a:solidFill>
          <a:ln w="28575">
            <a:noFill/>
          </a:ln>
        </p:spPr>
        <p:txBody>
          <a:bodyPr wrap="square" rtlCol="0">
            <a:spAutoFit/>
          </a:bodyPr>
          <a:lstStyle/>
          <a:p>
            <a:r>
              <a:rPr lang="ru-RU" sz="1600" dirty="0">
                <a:solidFill>
                  <a:srgbClr val="433737"/>
                </a:solidFill>
                <a:latin typeface="Bahnschrift SemiLight Condensed" panose="020B0502040204020203" pitchFamily="34" charset="0"/>
              </a:rPr>
              <a:t>Цвет: красное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Содержание сахара: сухое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Крепость: 13,5%</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Виноград: Сира, Каберне Совиньон, </a:t>
            </a:r>
            <a:r>
              <a:rPr lang="ru-RU" sz="1600" dirty="0" err="1">
                <a:solidFill>
                  <a:srgbClr val="433737"/>
                </a:solidFill>
                <a:latin typeface="Bahnschrift SemiLight Condensed" panose="020B0502040204020203" pitchFamily="34" charset="0"/>
              </a:rPr>
              <a:t>Санджовезе</a:t>
            </a:r>
            <a:r>
              <a:rPr lang="ru-RU" sz="1600" dirty="0">
                <a:solidFill>
                  <a:srgbClr val="433737"/>
                </a:solidFill>
                <a:latin typeface="Bahnschrift SemiLight Condensed" panose="020B0502040204020203" pitchFamily="34" charset="0"/>
              </a:rPr>
              <a:t> </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Страна: Италия</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Регион производителя: Тоскана</a:t>
            </a:r>
          </a:p>
        </p:txBody>
      </p:sp>
      <p:sp>
        <p:nvSpPr>
          <p:cNvPr id="9" name="TextBox 8">
            <a:extLst>
              <a:ext uri="{FF2B5EF4-FFF2-40B4-BE49-F238E27FC236}">
                <a16:creationId xmlns:a16="http://schemas.microsoft.com/office/drawing/2014/main" xmlns="" id="{DE1B653A-7AFF-31E0-81AE-D6F91605443D}"/>
              </a:ext>
            </a:extLst>
          </p:cNvPr>
          <p:cNvSpPr txBox="1"/>
          <p:nvPr/>
        </p:nvSpPr>
        <p:spPr>
          <a:xfrm>
            <a:off x="3286978" y="1572161"/>
            <a:ext cx="5898211" cy="1846659"/>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О НАПИТКЕ</a:t>
            </a:r>
          </a:p>
          <a:p>
            <a:r>
              <a:rPr lang="ru-RU" sz="1400" b="0" i="0" dirty="0">
                <a:solidFill>
                  <a:srgbClr val="242424"/>
                </a:solidFill>
                <a:effectLst/>
                <a:latin typeface="Bahnschrift Light Condensed" panose="020B0502040204020203" pitchFamily="34" charset="0"/>
              </a:rPr>
              <a:t>Напиток изготовлен из винограда сортов  Сира, Каберне Совиньон, </a:t>
            </a:r>
            <a:r>
              <a:rPr lang="ru-RU" sz="1400" b="0" i="0" dirty="0" err="1">
                <a:solidFill>
                  <a:srgbClr val="242424"/>
                </a:solidFill>
                <a:effectLst/>
                <a:latin typeface="Bahnschrift Light Condensed" panose="020B0502040204020203" pitchFamily="34" charset="0"/>
              </a:rPr>
              <a:t>Санджовезе</a:t>
            </a:r>
            <a:r>
              <a:rPr lang="ru-RU" sz="1400" b="0" i="0" dirty="0">
                <a:solidFill>
                  <a:srgbClr val="242424"/>
                </a:solidFill>
                <a:effectLst/>
                <a:latin typeface="Bahnschrift Light Condensed" panose="020B0502040204020203" pitchFamily="34" charset="0"/>
              </a:rPr>
              <a:t> , выращенных в Сан-</a:t>
            </a:r>
            <a:r>
              <a:rPr lang="ru-RU" sz="1400" b="0" i="0" dirty="0" err="1">
                <a:solidFill>
                  <a:srgbClr val="242424"/>
                </a:solidFill>
                <a:effectLst/>
                <a:latin typeface="Bahnschrift Light Condensed" panose="020B0502040204020203" pitchFamily="34" charset="0"/>
              </a:rPr>
              <a:t>Леонино</a:t>
            </a:r>
            <a:r>
              <a:rPr lang="ru-RU" sz="1400" b="0" i="0" dirty="0">
                <a:solidFill>
                  <a:srgbClr val="242424"/>
                </a:solidFill>
                <a:effectLst/>
                <a:latin typeface="Bahnschrift Light Condensed" panose="020B0502040204020203" pitchFamily="34" charset="0"/>
              </a:rPr>
              <a:t>. Местные винодельни придерживаются старинных традиций, часть винограда высыхает естественным путем прямо на лозе. Урожай снимается в период максимальной зрелости и </a:t>
            </a:r>
            <a:r>
              <a:rPr lang="ru-RU" sz="1400" b="0" i="0" dirty="0" err="1">
                <a:solidFill>
                  <a:srgbClr val="242424"/>
                </a:solidFill>
                <a:effectLst/>
                <a:latin typeface="Bahnschrift Light Condensed" panose="020B0502040204020203" pitchFamily="34" charset="0"/>
              </a:rPr>
              <a:t>винифицируется</a:t>
            </a:r>
            <a:r>
              <a:rPr lang="ru-RU" sz="1400" b="0" i="0" dirty="0">
                <a:solidFill>
                  <a:srgbClr val="242424"/>
                </a:solidFill>
                <a:effectLst/>
                <a:latin typeface="Bahnschrift Light Condensed" panose="020B0502040204020203" pitchFamily="34" charset="0"/>
              </a:rPr>
              <a:t> в стальных и бетонных емкостях две недели. Выдерживается вино в дубовых </a:t>
            </a:r>
            <a:r>
              <a:rPr lang="ru-RU" sz="1400" b="0" i="0" dirty="0" err="1">
                <a:solidFill>
                  <a:srgbClr val="242424"/>
                </a:solidFill>
                <a:effectLst/>
                <a:latin typeface="Bahnschrift Light Condensed" panose="020B0502040204020203" pitchFamily="34" charset="0"/>
              </a:rPr>
              <a:t>барриках</a:t>
            </a:r>
            <a:r>
              <a:rPr lang="ru-RU" sz="1400" b="0" i="0" dirty="0">
                <a:solidFill>
                  <a:srgbClr val="242424"/>
                </a:solidFill>
                <a:effectLst/>
                <a:latin typeface="Bahnschrift Light Condensed" panose="020B0502040204020203" pitchFamily="34" charset="0"/>
              </a:rPr>
              <a:t> 15 месяцев, три месяца дозревает в бутылках.</a:t>
            </a:r>
            <a:endParaRPr lang="ru-RU" sz="1400" dirty="0">
              <a:latin typeface="Bahnschrift Light Condensed" panose="020B0502040204020203" pitchFamily="34" charset="0"/>
            </a:endParaRPr>
          </a:p>
        </p:txBody>
      </p:sp>
      <p:sp>
        <p:nvSpPr>
          <p:cNvPr id="10" name="TextBox 9">
            <a:extLst>
              <a:ext uri="{FF2B5EF4-FFF2-40B4-BE49-F238E27FC236}">
                <a16:creationId xmlns:a16="http://schemas.microsoft.com/office/drawing/2014/main" xmlns="" id="{9D7210D6-DFE4-25E0-D1A0-0A85011D3CA8}"/>
              </a:ext>
            </a:extLst>
          </p:cNvPr>
          <p:cNvSpPr txBox="1"/>
          <p:nvPr/>
        </p:nvSpPr>
        <p:spPr>
          <a:xfrm>
            <a:off x="3286976" y="5071731"/>
            <a:ext cx="6121531" cy="984885"/>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ВКУС</a:t>
            </a:r>
          </a:p>
          <a:p>
            <a:r>
              <a:rPr lang="ru-RU" sz="1400" b="0" i="0" dirty="0">
                <a:solidFill>
                  <a:srgbClr val="242424"/>
                </a:solidFill>
                <a:effectLst/>
                <a:latin typeface="Bahnschrift Light Condensed" panose="020B0502040204020203" pitchFamily="34" charset="0"/>
              </a:rPr>
              <a:t>Яркий и насыщенный вкус демонстрирует ягодные тона с заметными штрихами дуба.</a:t>
            </a:r>
            <a:r>
              <a:rPr lang="ru-RU" sz="1400" dirty="0"/>
              <a:t/>
            </a:r>
            <a:br>
              <a:rPr lang="ru-RU" sz="1400" dirty="0"/>
            </a:br>
            <a:endParaRPr lang="ru-RU" sz="1400" dirty="0">
              <a:latin typeface="Bahnschrift Light Condensed" panose="020B0502040204020203" pitchFamily="34" charset="0"/>
            </a:endParaRPr>
          </a:p>
        </p:txBody>
      </p:sp>
      <p:sp>
        <p:nvSpPr>
          <p:cNvPr id="11" name="TextBox 10">
            <a:extLst>
              <a:ext uri="{FF2B5EF4-FFF2-40B4-BE49-F238E27FC236}">
                <a16:creationId xmlns:a16="http://schemas.microsoft.com/office/drawing/2014/main" xmlns="" id="{7AA0CFB2-4B78-5D78-29DD-0647AD20CE0D}"/>
              </a:ext>
            </a:extLst>
          </p:cNvPr>
          <p:cNvSpPr txBox="1"/>
          <p:nvPr/>
        </p:nvSpPr>
        <p:spPr>
          <a:xfrm>
            <a:off x="3286977" y="3418820"/>
            <a:ext cx="5609887" cy="984885"/>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ЦВЕТ</a:t>
            </a:r>
          </a:p>
          <a:p>
            <a:r>
              <a:rPr lang="ru-RU" sz="1400" b="0" i="0" dirty="0">
                <a:solidFill>
                  <a:srgbClr val="242424"/>
                </a:solidFill>
                <a:effectLst/>
                <a:latin typeface="Bahnschrift Light Condensed" panose="020B0502040204020203" pitchFamily="34" charset="0"/>
              </a:rPr>
              <a:t>Цвет чистый, рубиново-красный.</a:t>
            </a:r>
          </a:p>
          <a:p>
            <a:r>
              <a:rPr lang="ru-RU" sz="1400" dirty="0"/>
              <a:t/>
            </a:r>
            <a:br>
              <a:rPr lang="ru-RU" sz="1400" dirty="0"/>
            </a:br>
            <a:endParaRPr lang="ru-RU" sz="1400" dirty="0">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8F2D06B2-A115-C8C0-2919-DAB14D8A8CBC}"/>
              </a:ext>
            </a:extLst>
          </p:cNvPr>
          <p:cNvSpPr txBox="1"/>
          <p:nvPr/>
        </p:nvSpPr>
        <p:spPr>
          <a:xfrm>
            <a:off x="3286976" y="4095929"/>
            <a:ext cx="5609887" cy="769441"/>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АРОМАТ</a:t>
            </a:r>
            <a:r>
              <a:rPr lang="ru-RU" sz="1400" dirty="0">
                <a:solidFill>
                  <a:srgbClr val="433737"/>
                </a:solidFill>
                <a:latin typeface="Bahnschrift Light Condensed" panose="020B0502040204020203" pitchFamily="34" charset="0"/>
              </a:rPr>
              <a:t/>
            </a:r>
            <a:br>
              <a:rPr lang="ru-RU" sz="1400" dirty="0">
                <a:solidFill>
                  <a:srgbClr val="433737"/>
                </a:solidFill>
                <a:latin typeface="Bahnschrift Light Condensed" panose="020B0502040204020203" pitchFamily="34" charset="0"/>
              </a:rPr>
            </a:br>
            <a:r>
              <a:rPr lang="ru-RU" sz="1400" dirty="0">
                <a:solidFill>
                  <a:srgbClr val="433737"/>
                </a:solidFill>
                <a:latin typeface="Bahnschrift Light Condensed" panose="020B0502040204020203" pitchFamily="34" charset="0"/>
              </a:rPr>
              <a:t>Свежий аромат спелой вишни и садовой малины дополняется едва ощутимыми древесными и дымными нюансами.</a:t>
            </a:r>
            <a:endParaRPr lang="ru-RU" sz="1400" dirty="0">
              <a:latin typeface="Bahnschrift Light Condensed" panose="020B0502040204020203" pitchFamily="34" charset="0"/>
            </a:endParaRPr>
          </a:p>
        </p:txBody>
      </p:sp>
    </p:spTree>
    <p:extLst>
      <p:ext uri="{BB962C8B-B14F-4D97-AF65-F5344CB8AC3E}">
        <p14:creationId xmlns:p14="http://schemas.microsoft.com/office/powerpoint/2010/main" val="829503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G:\Wine_n_Dine\Hem-Hunt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34003" y="1771333"/>
            <a:ext cx="2272466" cy="197739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457198" y="609258"/>
            <a:ext cx="10515600" cy="1339116"/>
          </a:xfrm>
        </p:spPr>
        <p:txBody>
          <a:bodyPr>
            <a:normAutofit/>
          </a:bodyPr>
          <a:lstStyle/>
          <a:p>
            <a:r>
              <a:rPr lang="it-IT" sz="4800" b="0" i="0" dirty="0" smtClean="0">
                <a:solidFill>
                  <a:srgbClr val="7C2838"/>
                </a:solidFill>
                <a:effectLst/>
                <a:latin typeface="Bahnschrift Light Condensed" panose="020B0502040204020203" pitchFamily="34" charset="0"/>
              </a:rPr>
              <a:t>Valpolicella</a:t>
            </a:r>
            <a:endParaRPr lang="ru-RU" sz="3600" dirty="0"/>
          </a:p>
        </p:txBody>
      </p:sp>
      <p:sp>
        <p:nvSpPr>
          <p:cNvPr id="13" name="Прямоугольник 12"/>
          <p:cNvSpPr/>
          <p:nvPr/>
        </p:nvSpPr>
        <p:spPr>
          <a:xfrm>
            <a:off x="365757" y="1633858"/>
            <a:ext cx="7650716" cy="5047536"/>
          </a:xfrm>
          <a:prstGeom prst="rect">
            <a:avLst/>
          </a:prstGeom>
        </p:spPr>
        <p:txBody>
          <a:bodyPr wrap="square">
            <a:spAutoFit/>
          </a:bodyPr>
          <a:lstStyle/>
          <a:p>
            <a:r>
              <a:rPr lang="ru-RU" sz="2300" dirty="0" smtClean="0"/>
              <a:t>Любимое вино Эрнеста Хемингуэя - </a:t>
            </a:r>
            <a:r>
              <a:rPr lang="ru-RU" sz="2300" b="1" dirty="0" err="1"/>
              <a:t>Amarone</a:t>
            </a:r>
            <a:r>
              <a:rPr lang="ru-RU" sz="2300" dirty="0"/>
              <a:t> </a:t>
            </a:r>
            <a:r>
              <a:rPr lang="en-US" sz="2300" dirty="0"/>
              <a:t>de la </a:t>
            </a:r>
            <a:r>
              <a:rPr lang="en-US" sz="2300" dirty="0" err="1" smtClean="0"/>
              <a:t>Valpolicella</a:t>
            </a:r>
            <a:endParaRPr lang="ru-RU" sz="2300" dirty="0" smtClean="0"/>
          </a:p>
          <a:p>
            <a:endParaRPr lang="en-US" sz="2300" dirty="0" smtClean="0"/>
          </a:p>
          <a:p>
            <a:r>
              <a:rPr lang="ru-RU" sz="2300" dirty="0" smtClean="0"/>
              <a:t>«</a:t>
            </a:r>
            <a:r>
              <a:rPr lang="ru-RU" sz="2300" dirty="0" smtClean="0"/>
              <a:t>Что мешает писателю? Выпивка, женщины, деньги и честолюбие. А также отсутствие выпивки, женщин, денег и честолюбия»</a:t>
            </a:r>
            <a:r>
              <a:rPr lang="en-US" sz="2300" dirty="0" smtClean="0"/>
              <a:t>. </a:t>
            </a:r>
            <a:r>
              <a:rPr lang="ru-RU" sz="2300" dirty="0" smtClean="0"/>
              <a:t> «Прощай, оружие</a:t>
            </a:r>
            <a:r>
              <a:rPr lang="ru-RU" sz="2300" dirty="0" smtClean="0"/>
              <a:t>»</a:t>
            </a:r>
            <a:endParaRPr lang="ru-RU" sz="2300" dirty="0" smtClean="0"/>
          </a:p>
          <a:p>
            <a:endParaRPr lang="en-US" sz="2300" dirty="0" smtClean="0"/>
          </a:p>
          <a:p>
            <a:r>
              <a:rPr lang="ru-RU" sz="2300" dirty="0" smtClean="0"/>
              <a:t>«… </a:t>
            </a:r>
            <a:r>
              <a:rPr lang="ru-RU" sz="2300" dirty="0" smtClean="0"/>
              <a:t>и отпил глоток легкого сухого красного вина</a:t>
            </a:r>
            <a:r>
              <a:rPr lang="en-US" sz="2300" dirty="0" smtClean="0"/>
              <a:t>[</a:t>
            </a:r>
            <a:r>
              <a:rPr lang="ru-RU" sz="2300" dirty="0" err="1" smtClean="0"/>
              <a:t>вальполичелла</a:t>
            </a:r>
            <a:r>
              <a:rPr lang="en-US" sz="2300" dirty="0" smtClean="0"/>
              <a:t>]</a:t>
            </a:r>
            <a:r>
              <a:rPr lang="ru-RU" sz="2300" dirty="0" smtClean="0"/>
              <a:t>, душевного, как дом брата, если вы с братом живете душа в душу…»</a:t>
            </a:r>
          </a:p>
          <a:p>
            <a:r>
              <a:rPr lang="ru-RU" sz="2300" dirty="0" smtClean="0"/>
              <a:t>«- Бутылку этого </a:t>
            </a:r>
            <a:r>
              <a:rPr lang="ru-RU" sz="2300" dirty="0" err="1" smtClean="0"/>
              <a:t>vino</a:t>
            </a:r>
            <a:r>
              <a:rPr lang="ru-RU" sz="2300" dirty="0" smtClean="0"/>
              <a:t> secco61 со склонов Везувия к камбале. Ко всему остальному у нас есть </a:t>
            </a:r>
            <a:r>
              <a:rPr lang="ru-RU" sz="2300" dirty="0" err="1" smtClean="0"/>
              <a:t>вальполичелла</a:t>
            </a:r>
            <a:r>
              <a:rPr lang="ru-RU" sz="2300" dirty="0" smtClean="0"/>
              <a:t>...»  «За рекой, в тени деревьев.»</a:t>
            </a:r>
            <a:r>
              <a:rPr lang="en-US" sz="2300" dirty="0" smtClean="0"/>
              <a:t>. 1949.</a:t>
            </a:r>
            <a:endParaRPr lang="ru-RU" sz="2300" dirty="0" smtClean="0"/>
          </a:p>
          <a:p>
            <a:r>
              <a:rPr lang="ru-RU" sz="2300" dirty="0" smtClean="0"/>
              <a:t>Эрнест </a:t>
            </a:r>
            <a:r>
              <a:rPr lang="ru-RU" sz="2300" dirty="0" smtClean="0"/>
              <a:t>Хемингуэй</a:t>
            </a:r>
            <a:r>
              <a:rPr lang="en-US" sz="2300" dirty="0" smtClean="0"/>
              <a:t> (1989 – 1961)</a:t>
            </a:r>
            <a:endParaRPr lang="ru-RU" sz="2300" dirty="0" smtClean="0"/>
          </a:p>
        </p:txBody>
      </p:sp>
      <p:pic>
        <p:nvPicPr>
          <p:cNvPr id="1026" name="Picture 2" descr="G:\Wine_n_Dine\Collage-Venezia-Hem-ne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913" y="3714751"/>
            <a:ext cx="3898556" cy="27546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Wine_n_Dine\hemingwa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3132" y="1748158"/>
            <a:ext cx="1767722" cy="1966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a:bodyPr>
          <a:lstStyle/>
          <a:p>
            <a:r>
              <a:rPr lang="it-IT" sz="6000" b="0" i="0" dirty="0" smtClean="0">
                <a:solidFill>
                  <a:srgbClr val="7C2838"/>
                </a:solidFill>
                <a:effectLst/>
                <a:latin typeface="Bahnschrift Light Condensed" panose="020B0502040204020203" pitchFamily="34" charset="0"/>
              </a:rPr>
              <a:t>Valpolicella</a:t>
            </a:r>
            <a:endParaRPr lang="ru-RU" dirty="0"/>
          </a:p>
        </p:txBody>
      </p:sp>
      <p:pic>
        <p:nvPicPr>
          <p:cNvPr id="82946" name="Picture 2" descr="Карта Италии"/>
          <p:cNvPicPr>
            <a:picLocks noChangeAspect="1" noChangeArrowheads="1"/>
          </p:cNvPicPr>
          <p:nvPr/>
        </p:nvPicPr>
        <p:blipFill>
          <a:blip r:embed="rId3"/>
          <a:srcRect/>
          <a:stretch>
            <a:fillRect/>
          </a:stretch>
        </p:blipFill>
        <p:spPr bwMode="auto">
          <a:xfrm>
            <a:off x="6524624" y="1587760"/>
            <a:ext cx="5159581" cy="3441440"/>
          </a:xfrm>
          <a:prstGeom prst="rect">
            <a:avLst/>
          </a:prstGeom>
          <a:noFill/>
        </p:spPr>
      </p:pic>
      <p:pic>
        <p:nvPicPr>
          <p:cNvPr id="82948" name="Picture 4" descr="https://upload.wikimedia.org/wikipedia/commons/2/26/MappaValpolicella.jpg"/>
          <p:cNvPicPr>
            <a:picLocks noChangeAspect="1" noChangeArrowheads="1"/>
          </p:cNvPicPr>
          <p:nvPr/>
        </p:nvPicPr>
        <p:blipFill>
          <a:blip r:embed="rId4"/>
          <a:srcRect/>
          <a:stretch>
            <a:fillRect/>
          </a:stretch>
        </p:blipFill>
        <p:spPr bwMode="auto">
          <a:xfrm>
            <a:off x="2498726" y="1630180"/>
            <a:ext cx="3797300" cy="3580312"/>
          </a:xfrm>
          <a:prstGeom prst="rect">
            <a:avLst/>
          </a:prstGeom>
          <a:noFill/>
        </p:spPr>
      </p:pic>
      <p:sp>
        <p:nvSpPr>
          <p:cNvPr id="6" name="Прямоугольник 5"/>
          <p:cNvSpPr/>
          <p:nvPr/>
        </p:nvSpPr>
        <p:spPr>
          <a:xfrm>
            <a:off x="228600" y="5202615"/>
            <a:ext cx="11811000" cy="1631216"/>
          </a:xfrm>
          <a:prstGeom prst="rect">
            <a:avLst/>
          </a:prstGeom>
        </p:spPr>
        <p:txBody>
          <a:bodyPr wrap="square">
            <a:spAutoFit/>
          </a:bodyPr>
          <a:lstStyle/>
          <a:p>
            <a:r>
              <a:rPr lang="ru-RU" sz="2000" dirty="0" err="1" smtClean="0"/>
              <a:t>Vallis</a:t>
            </a:r>
            <a:r>
              <a:rPr lang="ru-RU" sz="2000" dirty="0" smtClean="0"/>
              <a:t> </a:t>
            </a:r>
            <a:r>
              <a:rPr lang="ru-RU" sz="2000" dirty="0" err="1" smtClean="0"/>
              <a:t>Polys</a:t>
            </a:r>
            <a:r>
              <a:rPr lang="ru-RU" sz="2000" dirty="0" smtClean="0"/>
              <a:t> </a:t>
            </a:r>
            <a:r>
              <a:rPr lang="ru-RU" sz="2000" dirty="0" err="1" smtClean="0"/>
              <a:t>Cellae</a:t>
            </a:r>
            <a:r>
              <a:rPr lang="ru-RU" sz="2000" dirty="0" smtClean="0"/>
              <a:t> («</a:t>
            </a:r>
            <a:r>
              <a:rPr lang="ru-RU" sz="2000" dirty="0" err="1" smtClean="0"/>
              <a:t>валис</a:t>
            </a:r>
            <a:r>
              <a:rPr lang="ru-RU" sz="2000" dirty="0" smtClean="0"/>
              <a:t> полис </a:t>
            </a:r>
            <a:r>
              <a:rPr lang="ru-RU" sz="2000" dirty="0" err="1" smtClean="0"/>
              <a:t>челле</a:t>
            </a:r>
            <a:r>
              <a:rPr lang="ru-RU" sz="2000" dirty="0" smtClean="0"/>
              <a:t>», лат.) – «долина множества погребов». Виноделие здесь было известно еще в VII в. до н. э. при цивилизации этрусков. Затем их сменили римляне, и территория стала римской провинцией. </a:t>
            </a:r>
          </a:p>
          <a:p>
            <a:pPr defTabSz="914400">
              <a:defRPr/>
            </a:pPr>
            <a:r>
              <a:rPr lang="ru-RU" sz="2000" dirty="0" smtClean="0"/>
              <a:t>Вина </a:t>
            </a:r>
            <a:r>
              <a:rPr lang="en-US" sz="2000" dirty="0" err="1" smtClean="0"/>
              <a:t>Valpolicella</a:t>
            </a:r>
            <a:r>
              <a:rPr lang="en-US" sz="2000" dirty="0" smtClean="0"/>
              <a:t> </a:t>
            </a:r>
            <a:r>
              <a:rPr lang="ru-RU" sz="2000" dirty="0" smtClean="0"/>
              <a:t>являются названием </a:t>
            </a:r>
            <a:r>
              <a:rPr lang="en-US" sz="2000" dirty="0" smtClean="0"/>
              <a:t>DOC</a:t>
            </a:r>
            <a:r>
              <a:rPr lang="ru-RU" sz="2000" dirty="0" smtClean="0"/>
              <a:t>, контролируемым по происхождению, и в итальянском рейтинге идут сразу за знаменитым </a:t>
            </a:r>
            <a:r>
              <a:rPr lang="en-US" sz="2000" b="1" dirty="0" smtClean="0"/>
              <a:t>Chianti</a:t>
            </a:r>
            <a:r>
              <a:rPr lang="ru-RU" sz="2000" dirty="0" smtClean="0"/>
              <a:t>. </a:t>
            </a:r>
            <a:endParaRPr lang="ru-RU" sz="2000" dirty="0"/>
          </a:p>
        </p:txBody>
      </p:sp>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a:bodyPr>
          <a:lstStyle/>
          <a:p>
            <a:r>
              <a:rPr lang="it-IT" sz="6000" b="0" i="0" dirty="0" smtClean="0">
                <a:solidFill>
                  <a:srgbClr val="7C2838"/>
                </a:solidFill>
                <a:effectLst/>
                <a:latin typeface="Bahnschrift Light Condensed" panose="020B0502040204020203" pitchFamily="34" charset="0"/>
              </a:rPr>
              <a:t>Valpolicella</a:t>
            </a:r>
            <a:endParaRPr lang="ru-RU" dirty="0"/>
          </a:p>
        </p:txBody>
      </p:sp>
      <p:sp>
        <p:nvSpPr>
          <p:cNvPr id="7" name="Прямоугольник 6"/>
          <p:cNvSpPr/>
          <p:nvPr/>
        </p:nvSpPr>
        <p:spPr>
          <a:xfrm>
            <a:off x="1" y="1772841"/>
            <a:ext cx="11106149" cy="4801314"/>
          </a:xfrm>
          <a:prstGeom prst="rect">
            <a:avLst/>
          </a:prstGeom>
        </p:spPr>
        <p:txBody>
          <a:bodyPr wrap="square">
            <a:spAutoFit/>
          </a:bodyPr>
          <a:lstStyle/>
          <a:p>
            <a:r>
              <a:rPr lang="en-US" b="1" dirty="0" err="1" smtClean="0"/>
              <a:t>Valpolicella</a:t>
            </a:r>
            <a:r>
              <a:rPr lang="en-US" dirty="0" smtClean="0"/>
              <a:t> </a:t>
            </a:r>
            <a:r>
              <a:rPr lang="ru-RU" dirty="0" smtClean="0"/>
              <a:t>– общее название для вин региона</a:t>
            </a:r>
          </a:p>
          <a:p>
            <a:endParaRPr lang="ru-RU" dirty="0" smtClean="0"/>
          </a:p>
          <a:p>
            <a:r>
              <a:rPr lang="ru-RU" dirty="0" smtClean="0"/>
              <a:t>Вина из </a:t>
            </a:r>
            <a:r>
              <a:rPr lang="en-US" dirty="0" err="1" smtClean="0"/>
              <a:t>Valpolicella</a:t>
            </a:r>
            <a:r>
              <a:rPr lang="en-US" dirty="0" smtClean="0"/>
              <a:t> </a:t>
            </a:r>
            <a:r>
              <a:rPr lang="ru-RU" dirty="0" smtClean="0"/>
              <a:t>– всегда купажи, аромат и вкус </a:t>
            </a:r>
            <a:r>
              <a:rPr lang="en-US" dirty="0" smtClean="0"/>
              <a:t>- </a:t>
            </a:r>
            <a:r>
              <a:rPr lang="ru-RU" dirty="0" smtClean="0"/>
              <a:t>сложный, комплексный, насыщенный. </a:t>
            </a:r>
            <a:endParaRPr lang="en-US" dirty="0" smtClean="0"/>
          </a:p>
          <a:p>
            <a:r>
              <a:rPr lang="ru-RU" dirty="0" smtClean="0"/>
              <a:t>Состав : до 95 % - три сорта винограда: </a:t>
            </a:r>
            <a:r>
              <a:rPr lang="ru-RU" dirty="0" err="1" smtClean="0"/>
              <a:t>Corvina</a:t>
            </a:r>
            <a:r>
              <a:rPr lang="ru-RU" dirty="0" smtClean="0"/>
              <a:t>/</a:t>
            </a:r>
            <a:r>
              <a:rPr lang="en-US" dirty="0" err="1" smtClean="0"/>
              <a:t>Corvinone</a:t>
            </a:r>
            <a:r>
              <a:rPr lang="ru-RU" dirty="0" smtClean="0"/>
              <a:t> </a:t>
            </a:r>
            <a:r>
              <a:rPr lang="ru-RU" dirty="0" err="1" smtClean="0"/>
              <a:t>Veronese</a:t>
            </a:r>
            <a:r>
              <a:rPr lang="ru-RU" dirty="0" smtClean="0"/>
              <a:t>, </a:t>
            </a:r>
            <a:r>
              <a:rPr lang="ru-RU" dirty="0" err="1" smtClean="0"/>
              <a:t>Rondinella</a:t>
            </a:r>
            <a:r>
              <a:rPr lang="ru-RU" dirty="0" smtClean="0"/>
              <a:t> и </a:t>
            </a:r>
            <a:r>
              <a:rPr lang="ru-RU" dirty="0" err="1" smtClean="0"/>
              <a:t>Molinar</a:t>
            </a:r>
            <a:r>
              <a:rPr lang="en-US" dirty="0" smtClean="0"/>
              <a:t>a</a:t>
            </a:r>
            <a:endParaRPr lang="ru-RU" dirty="0" smtClean="0"/>
          </a:p>
          <a:p>
            <a:r>
              <a:rPr lang="ru-RU" dirty="0" err="1" smtClean="0"/>
              <a:t>Corvina</a:t>
            </a:r>
            <a:r>
              <a:rPr lang="ru-RU" dirty="0" smtClean="0"/>
              <a:t>/</a:t>
            </a:r>
            <a:r>
              <a:rPr lang="en-US" dirty="0" err="1" smtClean="0"/>
              <a:t>Corvinone</a:t>
            </a:r>
            <a:r>
              <a:rPr lang="ru-RU" dirty="0" smtClean="0"/>
              <a:t> </a:t>
            </a:r>
            <a:r>
              <a:rPr lang="en-US" dirty="0" smtClean="0"/>
              <a:t>- </a:t>
            </a:r>
            <a:r>
              <a:rPr lang="ru-RU" dirty="0" smtClean="0"/>
              <a:t>«</a:t>
            </a:r>
            <a:r>
              <a:rPr lang="ru-RU" dirty="0" err="1" smtClean="0"/>
              <a:t>корво</a:t>
            </a:r>
            <a:r>
              <a:rPr lang="ru-RU" dirty="0" smtClean="0"/>
              <a:t>» – ворона, ит. - темные сорта и отдают своим винам насыщенный цвет, когда всматриваешься в бокал, то невольно вспоминаешь оперенье черной птицы. </a:t>
            </a:r>
          </a:p>
          <a:p>
            <a:r>
              <a:rPr lang="ru-RU" dirty="0" err="1" smtClean="0"/>
              <a:t>Rondinella</a:t>
            </a:r>
            <a:r>
              <a:rPr lang="ru-RU" dirty="0" smtClean="0"/>
              <a:t> – тоже темный, отвечает больше за вкус, специфические оттенки специй, по которым всегда можно узнать эти вина.</a:t>
            </a:r>
          </a:p>
          <a:p>
            <a:endParaRPr lang="ru-RU" dirty="0" smtClean="0"/>
          </a:p>
          <a:p>
            <a:r>
              <a:rPr lang="ru-RU" b="1" dirty="0" smtClean="0"/>
              <a:t>Стили:</a:t>
            </a:r>
          </a:p>
          <a:p>
            <a:r>
              <a:rPr lang="ru-RU" b="1" dirty="0" smtClean="0"/>
              <a:t>Красные</a:t>
            </a:r>
            <a:r>
              <a:rPr lang="ru-RU" dirty="0" smtClean="0"/>
              <a:t> - из сортов </a:t>
            </a:r>
            <a:r>
              <a:rPr lang="ru-RU" dirty="0" err="1" smtClean="0"/>
              <a:t>Corvina</a:t>
            </a:r>
            <a:r>
              <a:rPr lang="ru-RU" dirty="0" smtClean="0"/>
              <a:t> </a:t>
            </a:r>
            <a:r>
              <a:rPr lang="ru-RU" dirty="0" err="1" smtClean="0"/>
              <a:t>Veronese</a:t>
            </a:r>
            <a:r>
              <a:rPr lang="ru-RU" dirty="0" smtClean="0"/>
              <a:t>, </a:t>
            </a:r>
            <a:r>
              <a:rPr lang="ru-RU" dirty="0" err="1" smtClean="0"/>
              <a:t>Rondinella</a:t>
            </a:r>
            <a:r>
              <a:rPr lang="ru-RU" dirty="0" smtClean="0"/>
              <a:t> и </a:t>
            </a:r>
            <a:r>
              <a:rPr lang="ru-RU" dirty="0" err="1" smtClean="0"/>
              <a:t>Molinara</a:t>
            </a:r>
            <a:r>
              <a:rPr lang="ru-RU" dirty="0" smtClean="0"/>
              <a:t>. Сладкое вино </a:t>
            </a:r>
            <a:r>
              <a:rPr lang="ru-RU" b="1" dirty="0" err="1" smtClean="0"/>
              <a:t>Recioto</a:t>
            </a:r>
            <a:r>
              <a:rPr lang="ru-RU" dirty="0" smtClean="0"/>
              <a:t> , крепкое </a:t>
            </a:r>
            <a:r>
              <a:rPr lang="ru-RU" b="1" dirty="0" err="1" smtClean="0"/>
              <a:t>Amarone</a:t>
            </a:r>
            <a:r>
              <a:rPr lang="ru-RU" dirty="0" smtClean="0"/>
              <a:t> </a:t>
            </a:r>
            <a:r>
              <a:rPr lang="ru-RU" dirty="0" smtClean="0"/>
              <a:t>изготавливают из </a:t>
            </a:r>
            <a:r>
              <a:rPr lang="ru-RU" dirty="0" err="1" smtClean="0"/>
              <a:t>заизюмленного</a:t>
            </a:r>
            <a:r>
              <a:rPr lang="ru-RU" dirty="0" smtClean="0"/>
              <a:t> винограда</a:t>
            </a:r>
          </a:p>
          <a:p>
            <a:r>
              <a:rPr lang="ru-RU" b="1" dirty="0" smtClean="0"/>
              <a:t>Базовые вина </a:t>
            </a:r>
            <a:r>
              <a:rPr lang="ru-RU" dirty="0" smtClean="0"/>
              <a:t>- </a:t>
            </a:r>
            <a:r>
              <a:rPr lang="ru-RU" dirty="0" err="1" smtClean="0"/>
              <a:t>novello</a:t>
            </a:r>
            <a:r>
              <a:rPr lang="ru-RU" dirty="0" smtClean="0"/>
              <a:t> (</a:t>
            </a:r>
            <a:r>
              <a:rPr lang="ru-RU" dirty="0" err="1" smtClean="0"/>
              <a:t>новелло</a:t>
            </a:r>
            <a:r>
              <a:rPr lang="ru-RU" dirty="0" smtClean="0"/>
              <a:t>), аналог французского «</a:t>
            </a:r>
            <a:r>
              <a:rPr lang="ru-RU" dirty="0" err="1" smtClean="0"/>
              <a:t>божоле</a:t>
            </a:r>
            <a:r>
              <a:rPr lang="ru-RU" dirty="0" smtClean="0"/>
              <a:t> </a:t>
            </a:r>
            <a:r>
              <a:rPr lang="ru-RU" dirty="0" err="1" smtClean="0"/>
              <a:t>нуво</a:t>
            </a:r>
            <a:r>
              <a:rPr lang="ru-RU" dirty="0" smtClean="0"/>
              <a:t>»</a:t>
            </a:r>
          </a:p>
          <a:p>
            <a:r>
              <a:rPr lang="en-US" b="1" dirty="0" smtClean="0"/>
              <a:t>C</a:t>
            </a:r>
            <a:r>
              <a:rPr lang="ru-RU" b="1" dirty="0" err="1" smtClean="0"/>
              <a:t>lassico</a:t>
            </a:r>
            <a:r>
              <a:rPr lang="ru-RU" b="1" dirty="0" smtClean="0"/>
              <a:t> </a:t>
            </a:r>
            <a:r>
              <a:rPr lang="ru-RU" dirty="0" smtClean="0"/>
              <a:t>- из ягод, выращенных в исторической зоне (на территории, входившей в состав региона до 1968 года), </a:t>
            </a:r>
          </a:p>
          <a:p>
            <a:r>
              <a:rPr lang="en-US" b="1" dirty="0" smtClean="0"/>
              <a:t>S</a:t>
            </a:r>
            <a:r>
              <a:rPr lang="ru-RU" b="1" dirty="0" err="1" smtClean="0"/>
              <a:t>uperiore</a:t>
            </a:r>
            <a:r>
              <a:rPr lang="en-US" b="1" dirty="0" smtClean="0"/>
              <a:t> </a:t>
            </a:r>
            <a:r>
              <a:rPr lang="en-US" dirty="0" smtClean="0"/>
              <a:t>-</a:t>
            </a:r>
            <a:r>
              <a:rPr lang="ru-RU" dirty="0" smtClean="0"/>
              <a:t> крепость </a:t>
            </a:r>
            <a:r>
              <a:rPr lang="en-US" dirty="0" smtClean="0"/>
              <a:t>&gt;</a:t>
            </a:r>
            <a:r>
              <a:rPr lang="ru-RU" dirty="0" smtClean="0"/>
              <a:t>12% и выдержку не менее года. </a:t>
            </a:r>
            <a:endParaRPr lang="en-US" dirty="0" smtClean="0"/>
          </a:p>
          <a:p>
            <a:r>
              <a:rPr lang="en-US" b="1" dirty="0" smtClean="0"/>
              <a:t>R</a:t>
            </a:r>
            <a:r>
              <a:rPr lang="ru-RU" b="1" dirty="0" err="1" smtClean="0"/>
              <a:t>ipasso</a:t>
            </a:r>
            <a:r>
              <a:rPr lang="ru-RU" b="1" dirty="0" smtClean="0"/>
              <a:t> </a:t>
            </a:r>
            <a:r>
              <a:rPr lang="ru-RU" dirty="0" smtClean="0"/>
              <a:t>– подвид </a:t>
            </a:r>
            <a:r>
              <a:rPr lang="en-US" dirty="0" smtClean="0"/>
              <a:t>S</a:t>
            </a:r>
            <a:r>
              <a:rPr lang="ru-RU" b="1" dirty="0" err="1" smtClean="0"/>
              <a:t>uperiore</a:t>
            </a:r>
            <a:r>
              <a:rPr lang="en-US" dirty="0" smtClean="0"/>
              <a:t> </a:t>
            </a:r>
            <a:r>
              <a:rPr lang="ru-RU" dirty="0" smtClean="0"/>
              <a:t>из жмыха </a:t>
            </a:r>
            <a:r>
              <a:rPr lang="ru-RU" dirty="0" err="1" smtClean="0"/>
              <a:t>заизюмленного</a:t>
            </a:r>
            <a:r>
              <a:rPr lang="ru-RU" dirty="0" smtClean="0"/>
              <a:t> винограда, оставшегося после производства </a:t>
            </a:r>
            <a:r>
              <a:rPr lang="ru-RU" b="1" dirty="0" err="1" smtClean="0"/>
              <a:t>Amarone</a:t>
            </a:r>
            <a:r>
              <a:rPr lang="ru-RU" dirty="0" smtClean="0"/>
              <a:t> или </a:t>
            </a:r>
            <a:r>
              <a:rPr lang="ru-RU" b="1" dirty="0" err="1" smtClean="0"/>
              <a:t>Recioto</a:t>
            </a:r>
            <a:r>
              <a:rPr lang="ru-RU" dirty="0" smtClean="0"/>
              <a:t> .</a:t>
            </a:r>
          </a:p>
        </p:txBody>
      </p:sp>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a:bodyPr>
          <a:lstStyle/>
          <a:p>
            <a:r>
              <a:rPr lang="it-IT" sz="6000" b="0" i="0" dirty="0" smtClean="0">
                <a:solidFill>
                  <a:srgbClr val="7C2838"/>
                </a:solidFill>
                <a:effectLst/>
                <a:latin typeface="Bahnschrift Light Condensed" panose="020B0502040204020203" pitchFamily="34" charset="0"/>
              </a:rPr>
              <a:t>Valpolicella</a:t>
            </a:r>
            <a:endParaRPr lang="ru-RU" dirty="0"/>
          </a:p>
        </p:txBody>
      </p:sp>
      <p:sp>
        <p:nvSpPr>
          <p:cNvPr id="7" name="Прямоугольник 6"/>
          <p:cNvSpPr/>
          <p:nvPr/>
        </p:nvSpPr>
        <p:spPr>
          <a:xfrm>
            <a:off x="1" y="1772841"/>
            <a:ext cx="11106149" cy="4524315"/>
          </a:xfrm>
          <a:prstGeom prst="rect">
            <a:avLst/>
          </a:prstGeom>
        </p:spPr>
        <p:txBody>
          <a:bodyPr wrap="square">
            <a:spAutoFit/>
          </a:bodyPr>
          <a:lstStyle/>
          <a:p>
            <a:r>
              <a:rPr lang="ru-RU" b="1" dirty="0" smtClean="0"/>
              <a:t>Историческая справка</a:t>
            </a:r>
            <a:endParaRPr lang="ru-RU" dirty="0" smtClean="0"/>
          </a:p>
          <a:p>
            <a:r>
              <a:rPr lang="ru-RU" dirty="0" smtClean="0"/>
              <a:t>Виноделие </a:t>
            </a:r>
            <a:r>
              <a:rPr lang="ru-RU" dirty="0" smtClean="0"/>
              <a:t>начало</a:t>
            </a:r>
            <a:r>
              <a:rPr lang="en-US" dirty="0" smtClean="0"/>
              <a:t>c</a:t>
            </a:r>
            <a:r>
              <a:rPr lang="ru-RU" dirty="0" smtClean="0"/>
              <a:t>ь </a:t>
            </a:r>
            <a:r>
              <a:rPr lang="ru-RU" dirty="0" smtClean="0"/>
              <a:t>во времена Древней Греции или раньше: технология изготовления из </a:t>
            </a:r>
            <a:r>
              <a:rPr lang="ru-RU" dirty="0" err="1" smtClean="0"/>
              <a:t>заизюмленного</a:t>
            </a:r>
            <a:r>
              <a:rPr lang="ru-RU" dirty="0" smtClean="0"/>
              <a:t> винограда до сих пор называется «греческой». Первые письменные свидетельства существования местного вина относятся к </a:t>
            </a:r>
            <a:r>
              <a:rPr lang="ru-RU" b="1" dirty="0" smtClean="0"/>
              <a:t>VI веку н.э.</a:t>
            </a:r>
          </a:p>
          <a:p>
            <a:r>
              <a:rPr lang="ru-RU" dirty="0" smtClean="0"/>
              <a:t>В </a:t>
            </a:r>
            <a:r>
              <a:rPr lang="ru-RU" b="1" dirty="0" smtClean="0"/>
              <a:t>VIII веке </a:t>
            </a:r>
            <a:r>
              <a:rPr lang="ru-RU" dirty="0" smtClean="0"/>
              <a:t>Венецианская Республика стала важным торговым портом, соединяющим Византийскую Империю с Европой. В купеческих книгах указано, что одним из предметов экспорта было местное вино, изготовленное в провинции Верона.</a:t>
            </a:r>
          </a:p>
          <a:p>
            <a:r>
              <a:rPr lang="ru-RU" dirty="0" smtClean="0"/>
              <a:t>В </a:t>
            </a:r>
            <a:r>
              <a:rPr lang="ru-RU" b="1" dirty="0" smtClean="0"/>
              <a:t>XV-XVI </a:t>
            </a:r>
            <a:r>
              <a:rPr lang="ru-RU" dirty="0" smtClean="0"/>
              <a:t>веках из-за войн с Османской Империей импорт греческих вин был ограничен, поэтому венецианцам пришлось сконцентрироваться на совершенствовании собственных технологий. </a:t>
            </a:r>
          </a:p>
          <a:p>
            <a:r>
              <a:rPr lang="ru-RU" dirty="0" smtClean="0"/>
              <a:t>В </a:t>
            </a:r>
            <a:r>
              <a:rPr lang="ru-RU" b="1" dirty="0" smtClean="0"/>
              <a:t>XIX веке </a:t>
            </a:r>
            <a:r>
              <a:rPr lang="ru-RU" dirty="0" smtClean="0"/>
              <a:t>: эпидемия филлоксеры, мучнистая роса, </a:t>
            </a:r>
            <a:r>
              <a:rPr lang="ru-RU" dirty="0" err="1" smtClean="0"/>
              <a:t>пепелица</a:t>
            </a:r>
            <a:r>
              <a:rPr lang="ru-RU" dirty="0" smtClean="0"/>
              <a:t>, политические неурядицы. </a:t>
            </a:r>
          </a:p>
          <a:p>
            <a:r>
              <a:rPr lang="ru-RU" dirty="0" smtClean="0"/>
              <a:t>В </a:t>
            </a:r>
            <a:r>
              <a:rPr lang="ru-RU" b="1" dirty="0" smtClean="0"/>
              <a:t>1950-х</a:t>
            </a:r>
            <a:r>
              <a:rPr lang="ru-RU" dirty="0" smtClean="0"/>
              <a:t> годах виноделы заново открыли стиль </a:t>
            </a:r>
            <a:r>
              <a:rPr lang="ru-RU" b="1" dirty="0" err="1" smtClean="0"/>
              <a:t>Amarone</a:t>
            </a:r>
            <a:r>
              <a:rPr lang="ru-RU" b="1" dirty="0" smtClean="0"/>
              <a:t> </a:t>
            </a:r>
          </a:p>
          <a:p>
            <a:r>
              <a:rPr lang="ru-RU" dirty="0" smtClean="0"/>
              <a:t>В </a:t>
            </a:r>
            <a:r>
              <a:rPr lang="ru-RU" b="1" dirty="0" smtClean="0"/>
              <a:t>1968 - </a:t>
            </a:r>
            <a:r>
              <a:rPr lang="ru-RU" dirty="0" smtClean="0"/>
              <a:t>статус DOC, расширение территорий, в список разрешенных для использования сортов винограда были включены </a:t>
            </a:r>
            <a:r>
              <a:rPr lang="ru-RU" dirty="0" err="1" smtClean="0"/>
              <a:t>Rondinella</a:t>
            </a:r>
            <a:r>
              <a:rPr lang="ru-RU" dirty="0" smtClean="0"/>
              <a:t> и </a:t>
            </a:r>
            <a:r>
              <a:rPr lang="ru-RU" dirty="0" err="1" smtClean="0"/>
              <a:t>Molinara</a:t>
            </a:r>
            <a:r>
              <a:rPr lang="ru-RU" dirty="0" smtClean="0"/>
              <a:t>, понижение качества вина, низкие цены, упадок</a:t>
            </a:r>
          </a:p>
          <a:p>
            <a:r>
              <a:rPr lang="ru-RU" dirty="0" smtClean="0"/>
              <a:t>В </a:t>
            </a:r>
            <a:r>
              <a:rPr lang="ru-RU" b="1" dirty="0" smtClean="0"/>
              <a:t>1980-1990-х </a:t>
            </a:r>
            <a:r>
              <a:rPr lang="ru-RU" dirty="0" smtClean="0"/>
              <a:t>годах </a:t>
            </a:r>
            <a:r>
              <a:rPr lang="ru-RU" dirty="0" err="1" smtClean="0"/>
              <a:t>Amarone</a:t>
            </a:r>
            <a:r>
              <a:rPr lang="ru-RU" dirty="0" smtClean="0"/>
              <a:t> - на пике популярности, элитное дорогое вино, возрождение виноградников</a:t>
            </a:r>
          </a:p>
          <a:p>
            <a:r>
              <a:rPr lang="ru-RU" dirty="0" smtClean="0"/>
              <a:t>В </a:t>
            </a:r>
            <a:r>
              <a:rPr lang="ru-RU" b="1" dirty="0" smtClean="0"/>
              <a:t>2009</a:t>
            </a:r>
            <a:r>
              <a:rPr lang="ru-RU" dirty="0" smtClean="0"/>
              <a:t> году зоны производства </a:t>
            </a:r>
            <a:r>
              <a:rPr lang="ru-RU" dirty="0" err="1" smtClean="0"/>
              <a:t>Amarone</a:t>
            </a:r>
            <a:r>
              <a:rPr lang="ru-RU" dirty="0" smtClean="0"/>
              <a:t> и </a:t>
            </a:r>
            <a:r>
              <a:rPr lang="ru-RU" dirty="0" err="1" smtClean="0"/>
              <a:t>Recioto</a:t>
            </a:r>
            <a:r>
              <a:rPr lang="ru-RU" dirty="0" smtClean="0"/>
              <a:t> выделились в </a:t>
            </a:r>
            <a:r>
              <a:rPr lang="ru-RU" dirty="0" err="1" smtClean="0"/>
              <a:t>субрегион</a:t>
            </a:r>
            <a:r>
              <a:rPr lang="ru-RU" dirty="0" smtClean="0"/>
              <a:t> повышенного качества DOCG.</a:t>
            </a:r>
          </a:p>
          <a:p>
            <a:endParaRPr lang="ru-RU" dirty="0" smtClean="0"/>
          </a:p>
        </p:txBody>
      </p:sp>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a:bodyPr>
          <a:lstStyle/>
          <a:p>
            <a:r>
              <a:rPr lang="it-IT" sz="6000" b="0" i="0" dirty="0" smtClean="0">
                <a:solidFill>
                  <a:srgbClr val="7C2838"/>
                </a:solidFill>
                <a:effectLst/>
                <a:latin typeface="Bahnschrift Light Condensed" panose="020B0502040204020203" pitchFamily="34" charset="0"/>
              </a:rPr>
              <a:t>Valpolicella</a:t>
            </a:r>
            <a:endParaRPr lang="ru-RU" dirty="0"/>
          </a:p>
        </p:txBody>
      </p:sp>
      <p:sp>
        <p:nvSpPr>
          <p:cNvPr id="7" name="Прямоугольник 6"/>
          <p:cNvSpPr/>
          <p:nvPr/>
        </p:nvSpPr>
        <p:spPr>
          <a:xfrm>
            <a:off x="1" y="1772841"/>
            <a:ext cx="11201399" cy="4093428"/>
          </a:xfrm>
          <a:prstGeom prst="rect">
            <a:avLst/>
          </a:prstGeom>
        </p:spPr>
        <p:txBody>
          <a:bodyPr wrap="square">
            <a:spAutoFit/>
          </a:bodyPr>
          <a:lstStyle/>
          <a:p>
            <a:r>
              <a:rPr lang="ru-RU" sz="2000" dirty="0" smtClean="0"/>
              <a:t>Базовые вина - </a:t>
            </a:r>
            <a:r>
              <a:rPr lang="ru-RU" sz="2000" dirty="0" err="1" smtClean="0"/>
              <a:t>легкотелые</a:t>
            </a:r>
            <a:r>
              <a:rPr lang="ru-RU" sz="2000" dirty="0" smtClean="0"/>
              <a:t>, подаются охлажденными, отдают нотками кисловатой вишни и общим стилем почти идентичны с </a:t>
            </a:r>
            <a:r>
              <a:rPr lang="en-US" sz="2000" dirty="0" smtClean="0"/>
              <a:t>Beaujolais nouveau</a:t>
            </a:r>
            <a:r>
              <a:rPr lang="ru-RU" sz="2000" dirty="0" smtClean="0"/>
              <a:t>, содержание спирта 11% </a:t>
            </a:r>
          </a:p>
          <a:p>
            <a:endParaRPr lang="ru-RU" sz="2000" dirty="0" smtClean="0"/>
          </a:p>
          <a:p>
            <a:r>
              <a:rPr lang="ru-RU" sz="2000" b="1" dirty="0" err="1" smtClean="0"/>
              <a:t>Recioto</a:t>
            </a:r>
            <a:r>
              <a:rPr lang="ru-RU" sz="2000" b="1" dirty="0" smtClean="0"/>
              <a:t> и </a:t>
            </a:r>
            <a:r>
              <a:rPr lang="ru-RU" sz="2000" b="1" dirty="0" err="1" smtClean="0"/>
              <a:t>Amarone</a:t>
            </a:r>
            <a:r>
              <a:rPr lang="ru-RU" sz="2000" b="1" dirty="0" smtClean="0"/>
              <a:t> </a:t>
            </a:r>
            <a:r>
              <a:rPr lang="ru-RU" sz="2000" dirty="0" smtClean="0"/>
              <a:t>- полнотелые, содержание спирта достигает 15-16%</a:t>
            </a:r>
          </a:p>
          <a:p>
            <a:endParaRPr lang="ru-RU" sz="2000" b="1" dirty="0" smtClean="0"/>
          </a:p>
          <a:p>
            <a:r>
              <a:rPr lang="ru-RU" sz="2000" b="1" dirty="0" err="1" smtClean="0"/>
              <a:t>Recioto</a:t>
            </a:r>
            <a:endParaRPr lang="en-US" sz="2000" b="1" dirty="0" smtClean="0"/>
          </a:p>
          <a:p>
            <a:r>
              <a:rPr lang="ru-RU" sz="2000" dirty="0" smtClean="0"/>
              <a:t>Исторический винный стиль региона – сладкий </a:t>
            </a:r>
            <a:r>
              <a:rPr lang="en-US" sz="2000" b="1" dirty="0" err="1" smtClean="0"/>
              <a:t>R</a:t>
            </a:r>
            <a:r>
              <a:rPr lang="ru-RU" sz="2000" b="1" dirty="0" err="1" smtClean="0"/>
              <a:t>ecioto</a:t>
            </a:r>
            <a:r>
              <a:rPr lang="ru-RU" sz="2000" dirty="0" smtClean="0"/>
              <a:t>. </a:t>
            </a:r>
            <a:r>
              <a:rPr lang="en-US" sz="2000" dirty="0" smtClean="0"/>
              <a:t>R</a:t>
            </a:r>
            <a:r>
              <a:rPr lang="ru-RU" sz="2000" dirty="0" err="1" smtClean="0"/>
              <a:t>ecie</a:t>
            </a:r>
            <a:r>
              <a:rPr lang="en-US" sz="2000" dirty="0" smtClean="0"/>
              <a:t> – </a:t>
            </a:r>
            <a:r>
              <a:rPr lang="ru-RU" sz="2000" dirty="0" smtClean="0"/>
              <a:t>на диалекте - «уши», обусловлено своеобразной формой грозди. Выступающая «мочка» обычно собирает максимум солнечного света и созревает первая – именно из этих ягод изготавливают самые сладкие вина с богатым глубоким букетом. Используют всю гроздь, виноградины сперва высушивают, чтобы получить максимальную концентрацию сахара.</a:t>
            </a:r>
          </a:p>
          <a:p>
            <a:r>
              <a:rPr lang="en-US" sz="2000" b="1" dirty="0" err="1" smtClean="0"/>
              <a:t>R</a:t>
            </a:r>
            <a:r>
              <a:rPr lang="ru-RU" sz="2000" b="1" dirty="0" err="1" smtClean="0"/>
              <a:t>ecioto</a:t>
            </a:r>
            <a:r>
              <a:rPr lang="ru-RU" sz="2000" b="1" dirty="0" smtClean="0"/>
              <a:t> </a:t>
            </a:r>
            <a:r>
              <a:rPr lang="ru-RU" sz="2000" dirty="0" smtClean="0"/>
              <a:t>получается сладким, с высоким содержанием остаточного сахара</a:t>
            </a:r>
            <a:r>
              <a:rPr lang="ru-RU" sz="2000" dirty="0" smtClean="0"/>
              <a:t>.</a:t>
            </a:r>
            <a:endParaRPr lang="ru-RU" sz="2000" dirty="0" smtClean="0"/>
          </a:p>
          <a:p>
            <a:endParaRPr lang="ru-RU" sz="2000" dirty="0" smtClean="0"/>
          </a:p>
        </p:txBody>
      </p:sp>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a:bodyPr>
          <a:lstStyle/>
          <a:p>
            <a:r>
              <a:rPr lang="it-IT" sz="6000" b="0" i="0" dirty="0" smtClean="0">
                <a:solidFill>
                  <a:srgbClr val="7C2838"/>
                </a:solidFill>
                <a:effectLst/>
                <a:latin typeface="Bahnschrift Light Condensed" panose="020B0502040204020203" pitchFamily="34" charset="0"/>
              </a:rPr>
              <a:t>Valpolicella</a:t>
            </a:r>
            <a:endParaRPr lang="ru-RU" dirty="0"/>
          </a:p>
        </p:txBody>
      </p:sp>
      <p:sp>
        <p:nvSpPr>
          <p:cNvPr id="7" name="Прямоугольник 6"/>
          <p:cNvSpPr/>
          <p:nvPr/>
        </p:nvSpPr>
        <p:spPr>
          <a:xfrm>
            <a:off x="1" y="1772841"/>
            <a:ext cx="11106149" cy="4524315"/>
          </a:xfrm>
          <a:prstGeom prst="rect">
            <a:avLst/>
          </a:prstGeom>
        </p:spPr>
        <p:txBody>
          <a:bodyPr wrap="square">
            <a:spAutoFit/>
          </a:bodyPr>
          <a:lstStyle/>
          <a:p>
            <a:r>
              <a:rPr lang="ru-RU" b="1" dirty="0" err="1" smtClean="0"/>
              <a:t>Amarone</a:t>
            </a:r>
            <a:endParaRPr lang="ru-RU" dirty="0" smtClean="0"/>
          </a:p>
          <a:p>
            <a:r>
              <a:rPr lang="ru-RU" dirty="0" smtClean="0"/>
              <a:t>Самый известный стиль региона. Несмотря на то, что существует уже сотни лет, появился случайно: иногда в процессе производства </a:t>
            </a:r>
            <a:r>
              <a:rPr lang="ru-RU" b="1" dirty="0" err="1"/>
              <a:t>Recioto</a:t>
            </a:r>
            <a:r>
              <a:rPr lang="ru-RU" b="1" dirty="0"/>
              <a:t> </a:t>
            </a:r>
            <a:r>
              <a:rPr lang="ru-RU" dirty="0" smtClean="0"/>
              <a:t>виноделы не успевали уследить за процессом и дрожжи полностью перерабатывали весь сахар. С 1950-х годов эту технологию уже стали использовать намеренно.</a:t>
            </a:r>
          </a:p>
          <a:p>
            <a:r>
              <a:rPr lang="ru-RU" b="1" dirty="0" err="1" smtClean="0"/>
              <a:t>Amarone</a:t>
            </a:r>
            <a:r>
              <a:rPr lang="ru-RU" b="1" dirty="0" smtClean="0"/>
              <a:t> </a:t>
            </a:r>
            <a:r>
              <a:rPr lang="ru-RU" dirty="0" smtClean="0"/>
              <a:t> – крепкое, полнотелое вино со «зрелым» вкусом и глубоким ароматом, изготавливается только в теплых регионах. Ягоды для этого стиля собирают последними, чтобы они успели выработать как можно больше сахара. Затем виноград сушат в специальных помещениях на протяжении 3-4 месяцев, к концу этого срока приблизительно треть жидкости выпаривается, и ягоды превращаются в изюм. Очень важно собрать урожай до появления </a:t>
            </a:r>
            <a:r>
              <a:rPr lang="ru-RU" dirty="0" err="1" smtClean="0"/>
              <a:t>ботритиса</a:t>
            </a:r>
            <a:r>
              <a:rPr lang="ru-RU" dirty="0" smtClean="0"/>
              <a:t> серого и других видов плесени – в то время как иные </a:t>
            </a:r>
            <a:r>
              <a:rPr lang="ru-RU" dirty="0" err="1" smtClean="0"/>
              <a:t>заизюмленные</a:t>
            </a:r>
            <a:r>
              <a:rPr lang="ru-RU" dirty="0" smtClean="0"/>
              <a:t> вина могут изготавливаться из пораженных виноградин, для </a:t>
            </a:r>
            <a:r>
              <a:rPr lang="ru-RU" b="1" dirty="0" err="1"/>
              <a:t>Amarone</a:t>
            </a:r>
            <a:r>
              <a:rPr lang="ru-RU" b="1" dirty="0"/>
              <a:t> </a:t>
            </a:r>
            <a:r>
              <a:rPr lang="ru-RU" dirty="0" smtClean="0"/>
              <a:t>это исключено.</a:t>
            </a:r>
          </a:p>
          <a:p>
            <a:endParaRPr lang="en-US" dirty="0" smtClean="0"/>
          </a:p>
          <a:p>
            <a:r>
              <a:rPr lang="ru-RU" dirty="0" smtClean="0"/>
              <a:t>Готовое вино выдерживают в дубовых бочках несколько лет, часто – не менее пяти. Получившийся продукт сравнивают с портвейном: это крепкий напиток с нотками кофе, горького шоколада, изюма, инжира.</a:t>
            </a:r>
          </a:p>
          <a:p>
            <a:endParaRPr lang="ru-RU" b="1" dirty="0" smtClean="0"/>
          </a:p>
          <a:p>
            <a:r>
              <a:rPr lang="ru-RU" b="1" dirty="0" err="1" smtClean="0"/>
              <a:t>Amarone</a:t>
            </a:r>
            <a:r>
              <a:rPr lang="ru-RU" dirty="0" smtClean="0"/>
              <a:t> хорошо сочетается с плотными сытными блюдами, например, ростбифом или </a:t>
            </a:r>
            <a:r>
              <a:rPr lang="ru-RU" dirty="0" err="1" smtClean="0"/>
              <a:t>стейком</a:t>
            </a:r>
            <a:r>
              <a:rPr lang="ru-RU" dirty="0" smtClean="0"/>
              <a:t>. После ужина </a:t>
            </a:r>
            <a:r>
              <a:rPr lang="ru-RU" dirty="0" err="1" smtClean="0"/>
              <a:t>Amarone</a:t>
            </a:r>
            <a:r>
              <a:rPr lang="ru-RU" b="1" dirty="0" smtClean="0"/>
              <a:t> </a:t>
            </a:r>
            <a:r>
              <a:rPr lang="ru-RU" dirty="0" smtClean="0"/>
              <a:t>можно подать с грецкими орехами или твердым сыром.</a:t>
            </a:r>
            <a:endParaRPr lang="en-US" dirty="0" smtClean="0"/>
          </a:p>
        </p:txBody>
      </p:sp>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a:bodyPr>
          <a:lstStyle/>
          <a:p>
            <a:r>
              <a:rPr lang="it-IT" sz="6000" b="0" i="0" dirty="0" smtClean="0">
                <a:solidFill>
                  <a:srgbClr val="7C2838"/>
                </a:solidFill>
                <a:effectLst/>
                <a:latin typeface="Bahnschrift Light Condensed" panose="020B0502040204020203" pitchFamily="34" charset="0"/>
              </a:rPr>
              <a:t>Valpolicella</a:t>
            </a:r>
            <a:endParaRPr lang="ru-RU" dirty="0"/>
          </a:p>
        </p:txBody>
      </p:sp>
      <p:sp>
        <p:nvSpPr>
          <p:cNvPr id="7" name="Прямоугольник 6"/>
          <p:cNvSpPr/>
          <p:nvPr/>
        </p:nvSpPr>
        <p:spPr>
          <a:xfrm>
            <a:off x="1" y="1772841"/>
            <a:ext cx="11106149" cy="2308324"/>
          </a:xfrm>
          <a:prstGeom prst="rect">
            <a:avLst/>
          </a:prstGeom>
        </p:spPr>
        <p:txBody>
          <a:bodyPr wrap="square">
            <a:spAutoFit/>
          </a:bodyPr>
          <a:lstStyle/>
          <a:p>
            <a:r>
              <a:rPr lang="ru-RU" b="1" dirty="0" err="1" smtClean="0"/>
              <a:t>Ripasso</a:t>
            </a:r>
            <a:endParaRPr lang="ru-RU" dirty="0" smtClean="0"/>
          </a:p>
          <a:p>
            <a:r>
              <a:rPr lang="en-US" dirty="0" smtClean="0"/>
              <a:t>R</a:t>
            </a:r>
            <a:r>
              <a:rPr lang="ru-RU" dirty="0" err="1" smtClean="0"/>
              <a:t>ipasso</a:t>
            </a:r>
            <a:r>
              <a:rPr lang="ru-RU" dirty="0" smtClean="0"/>
              <a:t>, «вторичный», появился в 1980 году, побочный </a:t>
            </a:r>
            <a:r>
              <a:rPr lang="ru-RU" dirty="0" smtClean="0"/>
              <a:t>продукт </a:t>
            </a:r>
            <a:r>
              <a:rPr lang="ru-RU" dirty="0" smtClean="0"/>
              <a:t>производства </a:t>
            </a:r>
            <a:r>
              <a:rPr lang="ru-RU" dirty="0" err="1" smtClean="0"/>
              <a:t>заизюмленного</a:t>
            </a:r>
            <a:r>
              <a:rPr lang="ru-RU" dirty="0" smtClean="0"/>
              <a:t> вина. В процессе брожения в базовое вино добавляют жмых виноградных шкурок и косточек, оставшийся после производства </a:t>
            </a:r>
            <a:r>
              <a:rPr lang="ru-RU" b="1" dirty="0" err="1" smtClean="0"/>
              <a:t>Recioto</a:t>
            </a:r>
            <a:r>
              <a:rPr lang="ru-RU" dirty="0" smtClean="0"/>
              <a:t> и </a:t>
            </a:r>
            <a:r>
              <a:rPr lang="ru-RU" b="1" dirty="0" err="1" smtClean="0"/>
              <a:t>Amarone</a:t>
            </a:r>
            <a:r>
              <a:rPr lang="ru-RU" dirty="0" smtClean="0"/>
              <a:t>. Что повышает крепость и добавляет «тело»,  увеличивает уровень танинов, глицерина и фенольных соединений. Вино приобретает более глубокий цвет и аромат, букет становится сложнее. </a:t>
            </a:r>
          </a:p>
          <a:p>
            <a:r>
              <a:rPr lang="ru-RU" dirty="0" smtClean="0"/>
              <a:t>В 2009 </a:t>
            </a:r>
            <a:r>
              <a:rPr lang="ru-RU" dirty="0" err="1" smtClean="0"/>
              <a:t>Ripasso</a:t>
            </a:r>
            <a:r>
              <a:rPr lang="ru-RU" dirty="0" smtClean="0"/>
              <a:t> </a:t>
            </a:r>
            <a:r>
              <a:rPr lang="ru-RU" dirty="0" err="1" smtClean="0"/>
              <a:t>della</a:t>
            </a:r>
            <a:r>
              <a:rPr lang="ru-RU" dirty="0" smtClean="0"/>
              <a:t> </a:t>
            </a:r>
            <a:r>
              <a:rPr lang="ru-RU" dirty="0" err="1" smtClean="0"/>
              <a:t>Valpolicella</a:t>
            </a:r>
            <a:r>
              <a:rPr lang="ru-RU" dirty="0" smtClean="0"/>
              <a:t> получил свой собственный статус DOC.</a:t>
            </a:r>
            <a:endParaRPr lang="en-US" dirty="0" smtClean="0"/>
          </a:p>
          <a:p>
            <a:endParaRPr lang="en-US" dirty="0" smtClean="0"/>
          </a:p>
          <a:p>
            <a:endParaRPr lang="ru-RU" dirty="0"/>
          </a:p>
        </p:txBody>
      </p:sp>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fontScale="90000"/>
          </a:bodyPr>
          <a:lstStyle/>
          <a:p>
            <a:r>
              <a:rPr lang="it-IT" sz="6000" b="0" i="0" dirty="0">
                <a:solidFill>
                  <a:srgbClr val="7C2838"/>
                </a:solidFill>
                <a:effectLst/>
                <a:latin typeface="Bahnschrift Light Condensed" panose="020B0502040204020203" pitchFamily="34" charset="0"/>
              </a:rPr>
              <a:t>Valpolicella Doc Classico</a:t>
            </a:r>
            <a:r>
              <a:rPr lang="en-US" sz="6000" b="0" i="0" dirty="0">
                <a:solidFill>
                  <a:srgbClr val="7C2838"/>
                </a:solidFill>
                <a:effectLst/>
                <a:latin typeface="Bahnschrift Light Condensed" panose="020B0502040204020203" pitchFamily="34" charset="0"/>
              </a:rPr>
              <a:t/>
            </a:r>
            <a:br>
              <a:rPr lang="en-US" sz="6000" b="0" i="0" dirty="0">
                <a:solidFill>
                  <a:srgbClr val="7C2838"/>
                </a:solidFill>
                <a:effectLst/>
                <a:latin typeface="Bahnschrift Light Condensed" panose="020B0502040204020203" pitchFamily="34" charset="0"/>
              </a:rPr>
            </a:br>
            <a:r>
              <a:rPr lang="it-IT" dirty="0"/>
              <a:t/>
            </a:r>
            <a:br>
              <a:rPr lang="it-IT" dirty="0"/>
            </a:br>
            <a:endParaRPr lang="ru-RU" dirty="0"/>
          </a:p>
        </p:txBody>
      </p:sp>
      <p:sp>
        <p:nvSpPr>
          <p:cNvPr id="8" name="TextBox 7">
            <a:extLst>
              <a:ext uri="{FF2B5EF4-FFF2-40B4-BE49-F238E27FC236}">
                <a16:creationId xmlns:a16="http://schemas.microsoft.com/office/drawing/2014/main" xmlns="" id="{7A8B8737-0DDD-80A7-70A8-2F6670D13CB6}"/>
              </a:ext>
            </a:extLst>
          </p:cNvPr>
          <p:cNvSpPr txBox="1"/>
          <p:nvPr/>
        </p:nvSpPr>
        <p:spPr>
          <a:xfrm>
            <a:off x="558033" y="1572161"/>
            <a:ext cx="2448778" cy="4005322"/>
          </a:xfrm>
          <a:prstGeom prst="roundRect">
            <a:avLst/>
          </a:prstGeom>
          <a:solidFill>
            <a:schemeClr val="bg1">
              <a:lumMod val="90000"/>
            </a:schemeClr>
          </a:solidFill>
          <a:ln w="28575">
            <a:noFill/>
          </a:ln>
        </p:spPr>
        <p:txBody>
          <a:bodyPr wrap="square" rtlCol="0">
            <a:spAutoFit/>
          </a:bodyPr>
          <a:lstStyle/>
          <a:p>
            <a:r>
              <a:rPr lang="ru-RU" sz="1600" dirty="0">
                <a:solidFill>
                  <a:srgbClr val="433737"/>
                </a:solidFill>
                <a:latin typeface="Bahnschrift SemiLight Condensed" panose="020B0502040204020203" pitchFamily="34" charset="0"/>
              </a:rPr>
              <a:t>Цвет: красное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Содержание сахара: сухое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Крепость: 13%</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Виноград: Корвина, </a:t>
            </a:r>
            <a:r>
              <a:rPr lang="ru-RU" sz="1600" dirty="0" err="1">
                <a:solidFill>
                  <a:srgbClr val="433737"/>
                </a:solidFill>
                <a:latin typeface="Bahnschrift SemiLight Condensed" panose="020B0502040204020203" pitchFamily="34" charset="0"/>
              </a:rPr>
              <a:t>Рондинелла</a:t>
            </a:r>
            <a:endParaRPr lang="ru-RU" sz="1600" dirty="0">
              <a:solidFill>
                <a:srgbClr val="433737"/>
              </a:solidFill>
              <a:latin typeface="Bahnschrift SemiLight Condensed" panose="020B0502040204020203" pitchFamily="34" charset="0"/>
            </a:endParaRP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Страна: Италия</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Регион производителя:</a:t>
            </a:r>
          </a:p>
          <a:p>
            <a:r>
              <a:rPr lang="ru-RU" sz="1600" dirty="0" err="1">
                <a:solidFill>
                  <a:srgbClr val="433737"/>
                </a:solidFill>
                <a:latin typeface="Bahnschrift SemiLight Condensed" panose="020B0502040204020203" pitchFamily="34" charset="0"/>
              </a:rPr>
              <a:t>Венето</a:t>
            </a:r>
            <a:r>
              <a:rPr lang="ru-RU" sz="1600" dirty="0">
                <a:solidFill>
                  <a:srgbClr val="433737"/>
                </a:solidFill>
                <a:latin typeface="Bahnschrift SemiLight Condensed" panose="020B0502040204020203" pitchFamily="34" charset="0"/>
              </a:rPr>
              <a:t> </a:t>
            </a:r>
          </a:p>
        </p:txBody>
      </p:sp>
      <p:sp>
        <p:nvSpPr>
          <p:cNvPr id="9" name="TextBox 8">
            <a:extLst>
              <a:ext uri="{FF2B5EF4-FFF2-40B4-BE49-F238E27FC236}">
                <a16:creationId xmlns:a16="http://schemas.microsoft.com/office/drawing/2014/main" xmlns="" id="{DE1B653A-7AFF-31E0-81AE-D6F91605443D}"/>
              </a:ext>
            </a:extLst>
          </p:cNvPr>
          <p:cNvSpPr txBox="1"/>
          <p:nvPr/>
        </p:nvSpPr>
        <p:spPr>
          <a:xfrm>
            <a:off x="3286978" y="1572161"/>
            <a:ext cx="5898211" cy="861774"/>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О НАПИТКЕ</a:t>
            </a:r>
          </a:p>
          <a:p>
            <a:r>
              <a:rPr lang="ru-RU" sz="1600" b="0" i="0" dirty="0">
                <a:solidFill>
                  <a:srgbClr val="242424"/>
                </a:solidFill>
                <a:effectLst/>
                <a:latin typeface="Bahnschrift Light Condensed" panose="020B0502040204020203" pitchFamily="34" charset="0"/>
              </a:rPr>
              <a:t>Насыщенное красное вино с сухим, бархатистым вкусом и послевкусием вишни и сливы.</a:t>
            </a:r>
          </a:p>
        </p:txBody>
      </p:sp>
      <p:sp>
        <p:nvSpPr>
          <p:cNvPr id="10" name="TextBox 9">
            <a:extLst>
              <a:ext uri="{FF2B5EF4-FFF2-40B4-BE49-F238E27FC236}">
                <a16:creationId xmlns:a16="http://schemas.microsoft.com/office/drawing/2014/main" xmlns="" id="{9D7210D6-DFE4-25E0-D1A0-0A85011D3CA8}"/>
              </a:ext>
            </a:extLst>
          </p:cNvPr>
          <p:cNvSpPr txBox="1"/>
          <p:nvPr/>
        </p:nvSpPr>
        <p:spPr>
          <a:xfrm>
            <a:off x="3286975" y="4628027"/>
            <a:ext cx="6121531" cy="615553"/>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ВКУС</a:t>
            </a:r>
          </a:p>
          <a:p>
            <a:r>
              <a:rPr lang="ru-RU" sz="1600" dirty="0">
                <a:solidFill>
                  <a:srgbClr val="242424"/>
                </a:solidFill>
                <a:latin typeface="Bahnschrift Light Condensed" panose="020B0502040204020203" pitchFamily="34" charset="0"/>
              </a:rPr>
              <a:t>Сухой, мягкий, стойкий вкус с послевкусием вишни и сливы.</a:t>
            </a:r>
          </a:p>
        </p:txBody>
      </p:sp>
      <p:sp>
        <p:nvSpPr>
          <p:cNvPr id="11" name="TextBox 10">
            <a:extLst>
              <a:ext uri="{FF2B5EF4-FFF2-40B4-BE49-F238E27FC236}">
                <a16:creationId xmlns:a16="http://schemas.microsoft.com/office/drawing/2014/main" xmlns="" id="{7AA0CFB2-4B78-5D78-29DD-0647AD20CE0D}"/>
              </a:ext>
            </a:extLst>
          </p:cNvPr>
          <p:cNvSpPr txBox="1"/>
          <p:nvPr/>
        </p:nvSpPr>
        <p:spPr>
          <a:xfrm>
            <a:off x="3286975" y="2593640"/>
            <a:ext cx="5609887" cy="615553"/>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ЦВЕТ</a:t>
            </a:r>
          </a:p>
          <a:p>
            <a:r>
              <a:rPr lang="ru-RU" sz="1600" b="0" i="0" dirty="0">
                <a:solidFill>
                  <a:srgbClr val="242424"/>
                </a:solidFill>
                <a:effectLst/>
                <a:latin typeface="Bahnschrift Light Condensed" panose="020B0502040204020203" pitchFamily="34" charset="0"/>
              </a:rPr>
              <a:t>Интенсивный рубиново-красный цвет.</a:t>
            </a:r>
            <a:endParaRPr lang="ru-RU" sz="1600" dirty="0">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8F2D06B2-A115-C8C0-2919-DAB14D8A8CBC}"/>
              </a:ext>
            </a:extLst>
          </p:cNvPr>
          <p:cNvSpPr txBox="1"/>
          <p:nvPr/>
        </p:nvSpPr>
        <p:spPr>
          <a:xfrm>
            <a:off x="3286975" y="3364943"/>
            <a:ext cx="5609887" cy="1354217"/>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АРОМАТ</a:t>
            </a:r>
            <a:r>
              <a:rPr lang="ru-RU" sz="1600" dirty="0">
                <a:solidFill>
                  <a:srgbClr val="433737"/>
                </a:solidFill>
                <a:latin typeface="Bahnschrift Light Condensed" panose="020B0502040204020203" pitchFamily="34" charset="0"/>
              </a:rPr>
              <a:t/>
            </a:r>
            <a:br>
              <a:rPr lang="ru-RU" sz="1600" dirty="0">
                <a:solidFill>
                  <a:srgbClr val="433737"/>
                </a:solidFill>
                <a:latin typeface="Bahnschrift Light Condensed" panose="020B0502040204020203" pitchFamily="34" charset="0"/>
              </a:rPr>
            </a:br>
            <a:r>
              <a:rPr lang="ru-RU" sz="1600" dirty="0">
                <a:solidFill>
                  <a:srgbClr val="433737"/>
                </a:solidFill>
                <a:latin typeface="Bahnschrift Light Condensed" panose="020B0502040204020203" pitchFamily="34" charset="0"/>
              </a:rPr>
              <a:t>красные </a:t>
            </a:r>
            <a:r>
              <a:rPr lang="ru-RU" sz="1600" dirty="0" smtClean="0">
                <a:solidFill>
                  <a:srgbClr val="433737"/>
                </a:solidFill>
                <a:latin typeface="Bahnschrift Light Condensed" panose="020B0502040204020203" pitchFamily="34" charset="0"/>
              </a:rPr>
              <a:t>ягоды</a:t>
            </a:r>
            <a:r>
              <a:rPr lang="ru-RU" sz="1600" dirty="0">
                <a:solidFill>
                  <a:srgbClr val="433737"/>
                </a:solidFill>
                <a:latin typeface="Bahnschrift Light Condensed" panose="020B0502040204020203" pitchFamily="34" charset="0"/>
              </a:rPr>
              <a:t>,</a:t>
            </a:r>
            <a:r>
              <a:rPr lang="ru-RU" sz="1600" dirty="0" smtClean="0">
                <a:solidFill>
                  <a:srgbClr val="433737"/>
                </a:solidFill>
                <a:latin typeface="Bahnschrift Light Condensed" panose="020B0502040204020203" pitchFamily="34" charset="0"/>
              </a:rPr>
              <a:t> специи </a:t>
            </a:r>
            <a:r>
              <a:rPr lang="ru-RU" sz="1600" dirty="0">
                <a:solidFill>
                  <a:srgbClr val="433737"/>
                </a:solidFill>
                <a:latin typeface="Bahnschrift Light Condensed" panose="020B0502040204020203" pitchFamily="34" charset="0"/>
              </a:rPr>
              <a:t>и вишня доминируют в благородном аромате, цветы и сладкие специи становятся богаче и ярче по мере того, как вино проводит время в бокале </a:t>
            </a:r>
          </a:p>
        </p:txBody>
      </p:sp>
      <p:pic>
        <p:nvPicPr>
          <p:cNvPr id="5" name="Рисунок 4" descr="Изображение выглядит как текст, еда, алкоголь, напиток&#10;&#10;Автоматически созданное описание">
            <a:extLst>
              <a:ext uri="{FF2B5EF4-FFF2-40B4-BE49-F238E27FC236}">
                <a16:creationId xmlns:a16="http://schemas.microsoft.com/office/drawing/2014/main" xmlns="" id="{B431B83B-8044-20B4-0E47-6D7D17D30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4950" y="708650"/>
            <a:ext cx="1924334" cy="5350166"/>
          </a:xfrm>
          <a:prstGeom prst="rect">
            <a:avLst/>
          </a:prstGeom>
        </p:spPr>
      </p:pic>
    </p:spTree>
    <p:extLst>
      <p:ext uri="{BB962C8B-B14F-4D97-AF65-F5344CB8AC3E}">
        <p14:creationId xmlns:p14="http://schemas.microsoft.com/office/powerpoint/2010/main" val="26724623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607793"/>
            <a:ext cx="10515600" cy="1339116"/>
          </a:xfrm>
        </p:spPr>
        <p:txBody>
          <a:bodyPr>
            <a:normAutofit/>
          </a:bodyPr>
          <a:lstStyle/>
          <a:p>
            <a:r>
              <a:rPr lang="ru-RU" sz="4800" b="0" i="0" dirty="0">
                <a:solidFill>
                  <a:srgbClr val="7C2838"/>
                </a:solidFill>
                <a:effectLst/>
                <a:latin typeface="Bahnschrift Light Condensed" panose="020B0502040204020203" pitchFamily="34" charset="0"/>
              </a:rPr>
              <a:t>Pleno </a:t>
            </a:r>
            <a:r>
              <a:rPr lang="ru-RU" sz="4800" b="0" i="0" dirty="0" err="1">
                <a:solidFill>
                  <a:srgbClr val="7C2838"/>
                </a:solidFill>
                <a:effectLst/>
                <a:latin typeface="Bahnschrift Light Condensed" panose="020B0502040204020203" pitchFamily="34" charset="0"/>
              </a:rPr>
              <a:t>Crianza</a:t>
            </a:r>
            <a:r>
              <a:rPr lang="it-IT" sz="3600" dirty="0"/>
              <a:t/>
            </a:r>
            <a:br>
              <a:rPr lang="it-IT" sz="3600" dirty="0"/>
            </a:br>
            <a:endParaRPr lang="ru-RU" sz="3600" dirty="0"/>
          </a:p>
        </p:txBody>
      </p:sp>
      <p:sp>
        <p:nvSpPr>
          <p:cNvPr id="8" name="TextBox 7">
            <a:extLst>
              <a:ext uri="{FF2B5EF4-FFF2-40B4-BE49-F238E27FC236}">
                <a16:creationId xmlns:a16="http://schemas.microsoft.com/office/drawing/2014/main" xmlns="" id="{7A8B8737-0DDD-80A7-70A8-2F6670D13CB6}"/>
              </a:ext>
            </a:extLst>
          </p:cNvPr>
          <p:cNvSpPr txBox="1"/>
          <p:nvPr/>
        </p:nvSpPr>
        <p:spPr>
          <a:xfrm>
            <a:off x="558033" y="1572161"/>
            <a:ext cx="2448778" cy="4678561"/>
          </a:xfrm>
          <a:prstGeom prst="roundRect">
            <a:avLst/>
          </a:prstGeom>
          <a:solidFill>
            <a:schemeClr val="bg1">
              <a:lumMod val="90000"/>
            </a:schemeClr>
          </a:solidFill>
          <a:ln w="28575">
            <a:noFill/>
          </a:ln>
        </p:spPr>
        <p:txBody>
          <a:bodyPr wrap="square" rtlCol="0">
            <a:spAutoFit/>
          </a:bodyPr>
          <a:lstStyle/>
          <a:p>
            <a:r>
              <a:rPr lang="ru-RU" sz="1600" dirty="0">
                <a:solidFill>
                  <a:srgbClr val="433737"/>
                </a:solidFill>
                <a:latin typeface="Bahnschrift SemiLight Condensed" panose="020B0502040204020203" pitchFamily="34" charset="0"/>
              </a:rPr>
              <a:t>Цвет: красное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Содержание сахара: сухое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Крепость: 14%</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Виноград: </a:t>
            </a:r>
            <a:r>
              <a:rPr lang="ru-RU" sz="1600" dirty="0" err="1">
                <a:solidFill>
                  <a:srgbClr val="433737"/>
                </a:solidFill>
                <a:latin typeface="Bahnschrift SemiLight Condensed" panose="020B0502040204020203" pitchFamily="34" charset="0"/>
              </a:rPr>
              <a:t>Темпранильо</a:t>
            </a:r>
            <a:r>
              <a:rPr lang="ru-RU" sz="1600" dirty="0">
                <a:solidFill>
                  <a:srgbClr val="433737"/>
                </a:solidFill>
                <a:latin typeface="Bahnschrift SemiLight Condensed" panose="020B0502040204020203" pitchFamily="34" charset="0"/>
              </a:rPr>
              <a:t>, Мерло, Каберне Совиньон</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Страна: Испания</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Регион производителя: Наварра</a:t>
            </a:r>
          </a:p>
        </p:txBody>
      </p:sp>
      <p:sp>
        <p:nvSpPr>
          <p:cNvPr id="9" name="TextBox 8">
            <a:extLst>
              <a:ext uri="{FF2B5EF4-FFF2-40B4-BE49-F238E27FC236}">
                <a16:creationId xmlns:a16="http://schemas.microsoft.com/office/drawing/2014/main" xmlns="" id="{DE1B653A-7AFF-31E0-81AE-D6F91605443D}"/>
              </a:ext>
            </a:extLst>
          </p:cNvPr>
          <p:cNvSpPr txBox="1"/>
          <p:nvPr/>
        </p:nvSpPr>
        <p:spPr>
          <a:xfrm>
            <a:off x="3286978" y="1572161"/>
            <a:ext cx="5898211" cy="1631216"/>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О НАПИТКЕ</a:t>
            </a:r>
          </a:p>
          <a:p>
            <a:r>
              <a:rPr lang="ru-RU" sz="1400" b="0" i="0" dirty="0">
                <a:solidFill>
                  <a:srgbClr val="242424"/>
                </a:solidFill>
                <a:effectLst/>
                <a:latin typeface="Bahnschrift Light Condensed" panose="020B0502040204020203" pitchFamily="34" charset="0"/>
              </a:rPr>
              <a:t>Виноградники растут на каменно-суглинистом известняке  на высоте 450-650 метров над уровнем моря.  После </a:t>
            </a:r>
            <a:r>
              <a:rPr lang="ru-RU" sz="1400" b="0" i="0" dirty="0" err="1">
                <a:solidFill>
                  <a:srgbClr val="242424"/>
                </a:solidFill>
                <a:effectLst/>
                <a:latin typeface="Bahnschrift Light Condensed" panose="020B0502040204020203" pitchFamily="34" charset="0"/>
              </a:rPr>
              <a:t>винификации</a:t>
            </a:r>
            <a:r>
              <a:rPr lang="ru-RU" sz="1400" b="0" i="0" dirty="0">
                <a:solidFill>
                  <a:srgbClr val="242424"/>
                </a:solidFill>
                <a:effectLst/>
                <a:latin typeface="Bahnschrift Light Condensed" panose="020B0502040204020203" pitchFamily="34" charset="0"/>
              </a:rPr>
              <a:t> вино отправляется на выдержку в течение 12 месяцев в небольших дубовых бочках (80% американский дуб и 20%  французский), после которой  разливается в бутылки и дополнительно выдерживается еще  12 месяцев  в бутылках.</a:t>
            </a:r>
          </a:p>
        </p:txBody>
      </p:sp>
      <p:sp>
        <p:nvSpPr>
          <p:cNvPr id="10" name="TextBox 9">
            <a:extLst>
              <a:ext uri="{FF2B5EF4-FFF2-40B4-BE49-F238E27FC236}">
                <a16:creationId xmlns:a16="http://schemas.microsoft.com/office/drawing/2014/main" xmlns="" id="{9D7210D6-DFE4-25E0-D1A0-0A85011D3CA8}"/>
              </a:ext>
            </a:extLst>
          </p:cNvPr>
          <p:cNvSpPr txBox="1"/>
          <p:nvPr/>
        </p:nvSpPr>
        <p:spPr>
          <a:xfrm>
            <a:off x="3286978" y="4943615"/>
            <a:ext cx="6121531" cy="984885"/>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ВКУС</a:t>
            </a:r>
          </a:p>
          <a:p>
            <a:r>
              <a:rPr lang="ru-RU" sz="1400" b="0" i="0" dirty="0">
                <a:solidFill>
                  <a:srgbClr val="242424"/>
                </a:solidFill>
                <a:effectLst/>
                <a:latin typeface="Bahnschrift Light Condensed" panose="020B0502040204020203" pitchFamily="34" charset="0"/>
              </a:rPr>
              <a:t>Вкус сбалансированный, с хорошей структурой и приятным фруктовым послевкусием, которое сохраняется благодаря шелковистым и округлым танинам.</a:t>
            </a:r>
            <a:endParaRPr lang="ru-RU" sz="1400" dirty="0">
              <a:latin typeface="Bahnschrift Light Condensed" panose="020B0502040204020203" pitchFamily="34" charset="0"/>
            </a:endParaRPr>
          </a:p>
        </p:txBody>
      </p:sp>
      <p:sp>
        <p:nvSpPr>
          <p:cNvPr id="11" name="TextBox 10">
            <a:extLst>
              <a:ext uri="{FF2B5EF4-FFF2-40B4-BE49-F238E27FC236}">
                <a16:creationId xmlns:a16="http://schemas.microsoft.com/office/drawing/2014/main" xmlns="" id="{7AA0CFB2-4B78-5D78-29DD-0647AD20CE0D}"/>
              </a:ext>
            </a:extLst>
          </p:cNvPr>
          <p:cNvSpPr txBox="1"/>
          <p:nvPr/>
        </p:nvSpPr>
        <p:spPr>
          <a:xfrm>
            <a:off x="3291056" y="3172599"/>
            <a:ext cx="5609887" cy="553998"/>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ЦВЕТ</a:t>
            </a:r>
          </a:p>
          <a:p>
            <a:r>
              <a:rPr lang="ru-RU" sz="1400" b="0" i="0" dirty="0">
                <a:solidFill>
                  <a:srgbClr val="242424"/>
                </a:solidFill>
                <a:effectLst/>
                <a:latin typeface="Bahnschrift Light Condensed" panose="020B0502040204020203" pitchFamily="34" charset="0"/>
              </a:rPr>
              <a:t>Вино интенсивного рубинового цвета с пурпурным оттенком.</a:t>
            </a:r>
            <a:endParaRPr lang="ru-RU" sz="1400" dirty="0">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8F2D06B2-A115-C8C0-2919-DAB14D8A8CBC}"/>
              </a:ext>
            </a:extLst>
          </p:cNvPr>
          <p:cNvSpPr txBox="1"/>
          <p:nvPr/>
        </p:nvSpPr>
        <p:spPr>
          <a:xfrm>
            <a:off x="3286978" y="3822806"/>
            <a:ext cx="5609887" cy="984885"/>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АРОМАТ</a:t>
            </a:r>
            <a:r>
              <a:rPr lang="ru-RU" sz="1400" dirty="0">
                <a:solidFill>
                  <a:srgbClr val="433737"/>
                </a:solidFill>
                <a:latin typeface="Bahnschrift Light Condensed" panose="020B0502040204020203" pitchFamily="34" charset="0"/>
              </a:rPr>
              <a:t/>
            </a:r>
            <a:br>
              <a:rPr lang="ru-RU" sz="1400" dirty="0">
                <a:solidFill>
                  <a:srgbClr val="433737"/>
                </a:solidFill>
                <a:latin typeface="Bahnschrift Light Condensed" panose="020B0502040204020203" pitchFamily="34" charset="0"/>
              </a:rPr>
            </a:br>
            <a:r>
              <a:rPr lang="ru-RU" sz="1400" dirty="0">
                <a:solidFill>
                  <a:srgbClr val="433737"/>
                </a:solidFill>
                <a:latin typeface="Bahnschrift Light Condensed" panose="020B0502040204020203" pitchFamily="34" charset="0"/>
              </a:rPr>
              <a:t>Фруктовые ароматы черной вишни и спелого инжира хорошо интегрированы с оттенками ванили, кокоса  и корицы, полученными в результате бочковой выдержки.</a:t>
            </a:r>
          </a:p>
        </p:txBody>
      </p:sp>
      <p:pic>
        <p:nvPicPr>
          <p:cNvPr id="14" name="Рисунок 13" descr="Изображение выглядит как текст, алкоголь, еда, напиток&#10;&#10;Автоматически созданное описание">
            <a:extLst>
              <a:ext uri="{FF2B5EF4-FFF2-40B4-BE49-F238E27FC236}">
                <a16:creationId xmlns:a16="http://schemas.microsoft.com/office/drawing/2014/main" xmlns="" id="{9CB4F290-AF4F-5E82-EF31-FACA541F5FA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715559" y="0"/>
            <a:ext cx="3476441" cy="6511764"/>
          </a:xfrm>
          <a:prstGeom prst="rect">
            <a:avLst/>
          </a:prstGeom>
        </p:spPr>
      </p:pic>
    </p:spTree>
    <p:extLst>
      <p:ext uri="{BB962C8B-B14F-4D97-AF65-F5344CB8AC3E}">
        <p14:creationId xmlns:p14="http://schemas.microsoft.com/office/powerpoint/2010/main" val="109649578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fontScale="90000"/>
          </a:bodyPr>
          <a:lstStyle/>
          <a:p>
            <a:r>
              <a:rPr lang="en-US" sz="4800" b="0" i="0" dirty="0">
                <a:solidFill>
                  <a:srgbClr val="7C2838"/>
                </a:solidFill>
                <a:effectLst/>
                <a:latin typeface="Bahnschrift Light Condensed" panose="020B0502040204020203" pitchFamily="34" charset="0"/>
              </a:rPr>
              <a:t>Truffle Hunter Leda Barbera </a:t>
            </a:r>
            <a:r>
              <a:rPr lang="en-US" sz="4800" b="0" i="0" dirty="0" err="1">
                <a:solidFill>
                  <a:srgbClr val="7C2838"/>
                </a:solidFill>
                <a:effectLst/>
                <a:latin typeface="Bahnschrift Light Condensed" panose="020B0502040204020203" pitchFamily="34" charset="0"/>
              </a:rPr>
              <a:t>d'Asti</a:t>
            </a:r>
            <a:r>
              <a:rPr lang="en-US" sz="4800" b="0" i="0" dirty="0">
                <a:solidFill>
                  <a:srgbClr val="7C2838"/>
                </a:solidFill>
                <a:effectLst/>
                <a:latin typeface="Bahnschrift Light Condensed" panose="020B0502040204020203" pitchFamily="34" charset="0"/>
              </a:rPr>
              <a:t/>
            </a:r>
            <a:br>
              <a:rPr lang="en-US" sz="4800" b="0" i="0" dirty="0">
                <a:solidFill>
                  <a:srgbClr val="7C2838"/>
                </a:solidFill>
                <a:effectLst/>
                <a:latin typeface="Bahnschrift Light Condensed" panose="020B0502040204020203" pitchFamily="34" charset="0"/>
              </a:rPr>
            </a:br>
            <a:r>
              <a:rPr lang="it-IT" sz="3600" dirty="0"/>
              <a:t/>
            </a:r>
            <a:br>
              <a:rPr lang="it-IT" sz="3600" dirty="0"/>
            </a:br>
            <a:endParaRPr lang="ru-RU" sz="3600" dirty="0"/>
          </a:p>
        </p:txBody>
      </p:sp>
      <p:sp>
        <p:nvSpPr>
          <p:cNvPr id="8" name="TextBox 7">
            <a:extLst>
              <a:ext uri="{FF2B5EF4-FFF2-40B4-BE49-F238E27FC236}">
                <a16:creationId xmlns:a16="http://schemas.microsoft.com/office/drawing/2014/main" xmlns="" id="{7A8B8737-0DDD-80A7-70A8-2F6670D13CB6}"/>
              </a:ext>
            </a:extLst>
          </p:cNvPr>
          <p:cNvSpPr txBox="1"/>
          <p:nvPr/>
        </p:nvSpPr>
        <p:spPr>
          <a:xfrm>
            <a:off x="558033" y="1572161"/>
            <a:ext cx="2448778" cy="3744813"/>
          </a:xfrm>
          <a:prstGeom prst="roundRect">
            <a:avLst/>
          </a:prstGeom>
          <a:solidFill>
            <a:schemeClr val="bg1">
              <a:lumMod val="90000"/>
            </a:schemeClr>
          </a:solidFill>
          <a:ln w="28575">
            <a:noFill/>
          </a:ln>
        </p:spPr>
        <p:txBody>
          <a:bodyPr wrap="square" rtlCol="0">
            <a:spAutoFit/>
          </a:bodyPr>
          <a:lstStyle/>
          <a:p>
            <a:r>
              <a:rPr lang="ru-RU" sz="1600" dirty="0">
                <a:solidFill>
                  <a:srgbClr val="433737"/>
                </a:solidFill>
                <a:latin typeface="Bahnschrift SemiLight Condensed" panose="020B0502040204020203" pitchFamily="34" charset="0"/>
              </a:rPr>
              <a:t>Цвет: красное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Содержание сахара: сухое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Крепость: 13%</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Виноград: Барбера</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Страна: Испания</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Регион производителя: Пьемонт</a:t>
            </a:r>
          </a:p>
        </p:txBody>
      </p:sp>
      <p:sp>
        <p:nvSpPr>
          <p:cNvPr id="9" name="TextBox 8">
            <a:extLst>
              <a:ext uri="{FF2B5EF4-FFF2-40B4-BE49-F238E27FC236}">
                <a16:creationId xmlns:a16="http://schemas.microsoft.com/office/drawing/2014/main" xmlns="" id="{DE1B653A-7AFF-31E0-81AE-D6F91605443D}"/>
              </a:ext>
            </a:extLst>
          </p:cNvPr>
          <p:cNvSpPr txBox="1"/>
          <p:nvPr/>
        </p:nvSpPr>
        <p:spPr>
          <a:xfrm>
            <a:off x="3286978" y="1572161"/>
            <a:ext cx="5898211" cy="1415772"/>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О НАПИТКЕ</a:t>
            </a:r>
          </a:p>
          <a:p>
            <a:r>
              <a:rPr lang="ru-RU" sz="1400" b="0" i="0" dirty="0">
                <a:solidFill>
                  <a:srgbClr val="242424"/>
                </a:solidFill>
                <a:effectLst/>
                <a:latin typeface="Bahnschrift Light Condensed" panose="020B0502040204020203" pitchFamily="34" charset="0"/>
              </a:rPr>
              <a:t>Напиток производят из </a:t>
            </a:r>
            <a:r>
              <a:rPr lang="ru-RU" sz="1400" b="0" i="0" dirty="0" err="1">
                <a:solidFill>
                  <a:srgbClr val="242424"/>
                </a:solidFill>
                <a:effectLst/>
                <a:latin typeface="Bahnschrift Light Condensed" panose="020B0502040204020203" pitchFamily="34" charset="0"/>
              </a:rPr>
              <a:t>автохронного</a:t>
            </a:r>
            <a:r>
              <a:rPr lang="ru-RU" sz="1400" b="0" i="0" dirty="0">
                <a:solidFill>
                  <a:srgbClr val="242424"/>
                </a:solidFill>
                <a:effectLst/>
                <a:latin typeface="Bahnschrift Light Condensed" panose="020B0502040204020203" pitchFamily="34" charset="0"/>
              </a:rPr>
              <a:t> сорта красного винограда Барбера </a:t>
            </a:r>
            <a:r>
              <a:rPr lang="ru-RU" sz="1400" b="0" i="0" dirty="0" err="1">
                <a:solidFill>
                  <a:srgbClr val="242424"/>
                </a:solidFill>
                <a:effectLst/>
                <a:latin typeface="Bahnschrift Light Condensed" panose="020B0502040204020203" pitchFamily="34" charset="0"/>
              </a:rPr>
              <a:t>Д’Асти</a:t>
            </a:r>
            <a:r>
              <a:rPr lang="ru-RU" sz="1400" b="0" i="0" dirty="0">
                <a:solidFill>
                  <a:srgbClr val="242424"/>
                </a:solidFill>
                <a:effectLst/>
                <a:latin typeface="Bahnschrift Light Condensed" panose="020B0502040204020203" pitchFamily="34" charset="0"/>
              </a:rPr>
              <a:t> из Пьемонта. Вино выдерживают в нержавеющих чанах и бочках несколько месяцев. Производство и погреба оборудованы техникой, контролирующей весь процесс – от прессования до разлива.</a:t>
            </a:r>
          </a:p>
        </p:txBody>
      </p:sp>
      <p:sp>
        <p:nvSpPr>
          <p:cNvPr id="10" name="TextBox 9">
            <a:extLst>
              <a:ext uri="{FF2B5EF4-FFF2-40B4-BE49-F238E27FC236}">
                <a16:creationId xmlns:a16="http://schemas.microsoft.com/office/drawing/2014/main" xmlns="" id="{9D7210D6-DFE4-25E0-D1A0-0A85011D3CA8}"/>
              </a:ext>
            </a:extLst>
          </p:cNvPr>
          <p:cNvSpPr txBox="1"/>
          <p:nvPr/>
        </p:nvSpPr>
        <p:spPr>
          <a:xfrm>
            <a:off x="3286976" y="4510567"/>
            <a:ext cx="6121531" cy="769441"/>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ВКУС</a:t>
            </a:r>
          </a:p>
          <a:p>
            <a:r>
              <a:rPr lang="ru-RU" sz="1400" b="0" i="0" dirty="0">
                <a:solidFill>
                  <a:srgbClr val="242424"/>
                </a:solidFill>
                <a:effectLst/>
                <a:latin typeface="Bahnschrift Light Condensed" panose="020B0502040204020203" pitchFamily="34" charset="0"/>
              </a:rPr>
              <a:t>Вкус глубокий, интенсивный, со сбалансированной кислотностью и мягкими танинами.</a:t>
            </a:r>
          </a:p>
        </p:txBody>
      </p:sp>
      <p:sp>
        <p:nvSpPr>
          <p:cNvPr id="11" name="TextBox 10">
            <a:extLst>
              <a:ext uri="{FF2B5EF4-FFF2-40B4-BE49-F238E27FC236}">
                <a16:creationId xmlns:a16="http://schemas.microsoft.com/office/drawing/2014/main" xmlns="" id="{7AA0CFB2-4B78-5D78-29DD-0647AD20CE0D}"/>
              </a:ext>
            </a:extLst>
          </p:cNvPr>
          <p:cNvSpPr txBox="1"/>
          <p:nvPr/>
        </p:nvSpPr>
        <p:spPr>
          <a:xfrm>
            <a:off x="3286976" y="2926378"/>
            <a:ext cx="5609887" cy="984885"/>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ЦВЕТ</a:t>
            </a:r>
          </a:p>
          <a:p>
            <a:r>
              <a:rPr lang="ru-RU" sz="1400" b="0" i="0" dirty="0">
                <a:solidFill>
                  <a:srgbClr val="242424"/>
                </a:solidFill>
                <a:effectLst/>
                <a:latin typeface="Bahnschrift Light Condensed" panose="020B0502040204020203" pitchFamily="34" charset="0"/>
              </a:rPr>
              <a:t>Вино глубокого красного цвета с рубиновым оттенком.</a:t>
            </a:r>
          </a:p>
          <a:p>
            <a:r>
              <a:rPr lang="ru-RU" sz="1400" dirty="0"/>
              <a:t/>
            </a:r>
            <a:br>
              <a:rPr lang="ru-RU" sz="1400" dirty="0"/>
            </a:br>
            <a:endParaRPr lang="ru-RU" sz="1400" dirty="0">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8F2D06B2-A115-C8C0-2919-DAB14D8A8CBC}"/>
              </a:ext>
            </a:extLst>
          </p:cNvPr>
          <p:cNvSpPr txBox="1"/>
          <p:nvPr/>
        </p:nvSpPr>
        <p:spPr>
          <a:xfrm>
            <a:off x="3286976" y="3595362"/>
            <a:ext cx="5609887" cy="769441"/>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АРОМАТ</a:t>
            </a:r>
            <a:r>
              <a:rPr lang="ru-RU" sz="1400" dirty="0">
                <a:solidFill>
                  <a:srgbClr val="433737"/>
                </a:solidFill>
                <a:latin typeface="Bahnschrift Light Condensed" panose="020B0502040204020203" pitchFamily="34" charset="0"/>
              </a:rPr>
              <a:t/>
            </a:r>
            <a:br>
              <a:rPr lang="ru-RU" sz="1400" dirty="0">
                <a:solidFill>
                  <a:srgbClr val="433737"/>
                </a:solidFill>
                <a:latin typeface="Bahnschrift Light Condensed" panose="020B0502040204020203" pitchFamily="34" charset="0"/>
              </a:rPr>
            </a:br>
            <a:r>
              <a:rPr lang="ru-RU" sz="1400" dirty="0" err="1">
                <a:solidFill>
                  <a:srgbClr val="433737"/>
                </a:solidFill>
                <a:latin typeface="Bahnschrift Light Condensed" panose="020B0502040204020203" pitchFamily="34" charset="0"/>
              </a:rPr>
              <a:t>Аромат</a:t>
            </a:r>
            <a:r>
              <a:rPr lang="ru-RU" sz="1400" dirty="0">
                <a:solidFill>
                  <a:srgbClr val="433737"/>
                </a:solidFill>
                <a:latin typeface="Bahnschrift Light Condensed" panose="020B0502040204020203" pitchFamily="34" charset="0"/>
              </a:rPr>
              <a:t> насыщенный и яркий. В нем сочетаются оттенки красных ягод — малины, сливы, шелковицы, вишни — и пряностей.</a:t>
            </a:r>
          </a:p>
        </p:txBody>
      </p:sp>
      <p:pic>
        <p:nvPicPr>
          <p:cNvPr id="4" name="Рисунок 3" descr="Изображение выглядит как текст, напиток, алкоголь&#10;&#10;Автоматически созданное описание">
            <a:extLst>
              <a:ext uri="{FF2B5EF4-FFF2-40B4-BE49-F238E27FC236}">
                <a16:creationId xmlns:a16="http://schemas.microsoft.com/office/drawing/2014/main" xmlns="" id="{138CF447-8A0B-264E-1AC5-9B899106B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9502" y="496591"/>
            <a:ext cx="1394213" cy="5724582"/>
          </a:xfrm>
          <a:prstGeom prst="rect">
            <a:avLst/>
          </a:prstGeom>
        </p:spPr>
      </p:pic>
    </p:spTree>
    <p:extLst>
      <p:ext uri="{BB962C8B-B14F-4D97-AF65-F5344CB8AC3E}">
        <p14:creationId xmlns:p14="http://schemas.microsoft.com/office/powerpoint/2010/main" val="310940735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fontScale="90000"/>
          </a:bodyPr>
          <a:lstStyle/>
          <a:p>
            <a:r>
              <a:rPr lang="en-US" sz="6000" dirty="0">
                <a:solidFill>
                  <a:srgbClr val="7C2838"/>
                </a:solidFill>
                <a:latin typeface="Bahnschrift Light Condensed" panose="020B0502040204020203" pitchFamily="34" charset="0"/>
              </a:rPr>
              <a:t>Mar y Luna Cabernet Franc Roble</a:t>
            </a:r>
            <a:r>
              <a:rPr lang="en-US" sz="6000" b="0" i="0" dirty="0">
                <a:solidFill>
                  <a:srgbClr val="7C2838"/>
                </a:solidFill>
                <a:effectLst/>
                <a:latin typeface="Bahnschrift Light Condensed" panose="020B0502040204020203" pitchFamily="34" charset="0"/>
              </a:rPr>
              <a:t/>
            </a:r>
            <a:br>
              <a:rPr lang="en-US" sz="6000" b="0" i="0" dirty="0">
                <a:solidFill>
                  <a:srgbClr val="7C2838"/>
                </a:solidFill>
                <a:effectLst/>
                <a:latin typeface="Bahnschrift Light Condensed" panose="020B0502040204020203" pitchFamily="34" charset="0"/>
              </a:rPr>
            </a:br>
            <a:r>
              <a:rPr lang="it-IT" dirty="0"/>
              <a:t/>
            </a:r>
            <a:br>
              <a:rPr lang="it-IT" dirty="0"/>
            </a:br>
            <a:endParaRPr lang="ru-RU" dirty="0"/>
          </a:p>
        </p:txBody>
      </p:sp>
      <p:sp>
        <p:nvSpPr>
          <p:cNvPr id="8" name="TextBox 7">
            <a:extLst>
              <a:ext uri="{FF2B5EF4-FFF2-40B4-BE49-F238E27FC236}">
                <a16:creationId xmlns:a16="http://schemas.microsoft.com/office/drawing/2014/main" xmlns="" id="{7A8B8737-0DDD-80A7-70A8-2F6670D13CB6}"/>
              </a:ext>
            </a:extLst>
          </p:cNvPr>
          <p:cNvSpPr txBox="1"/>
          <p:nvPr/>
        </p:nvSpPr>
        <p:spPr>
          <a:xfrm>
            <a:off x="558033" y="1572161"/>
            <a:ext cx="2448778" cy="3907631"/>
          </a:xfrm>
          <a:prstGeom prst="roundRect">
            <a:avLst/>
          </a:prstGeom>
          <a:solidFill>
            <a:schemeClr val="bg1">
              <a:lumMod val="90000"/>
            </a:schemeClr>
          </a:solidFill>
          <a:ln w="28575">
            <a:noFill/>
          </a:ln>
        </p:spPr>
        <p:txBody>
          <a:bodyPr wrap="square" rtlCol="0">
            <a:spAutoFit/>
          </a:bodyPr>
          <a:lstStyle/>
          <a:p>
            <a:r>
              <a:rPr lang="ru-RU" dirty="0">
                <a:solidFill>
                  <a:srgbClr val="433737"/>
                </a:solidFill>
                <a:latin typeface="Bahnschrift SemiLight Condensed" panose="020B0502040204020203" pitchFamily="34" charset="0"/>
              </a:rPr>
              <a:t>Цвет: красное</a:t>
            </a:r>
          </a:p>
          <a:p>
            <a:endParaRPr lang="ru-RU" dirty="0">
              <a:solidFill>
                <a:srgbClr val="433737"/>
              </a:solidFill>
              <a:latin typeface="Bahnschrift SemiLight Condensed" panose="020B0502040204020203" pitchFamily="34" charset="0"/>
            </a:endParaRPr>
          </a:p>
          <a:p>
            <a:r>
              <a:rPr lang="ru-RU" dirty="0">
                <a:solidFill>
                  <a:srgbClr val="433737"/>
                </a:solidFill>
                <a:latin typeface="Bahnschrift SemiLight Condensed" panose="020B0502040204020203" pitchFamily="34" charset="0"/>
              </a:rPr>
              <a:t>Содержание сахара: сухое</a:t>
            </a:r>
          </a:p>
          <a:p>
            <a:endParaRPr lang="ru-RU" dirty="0">
              <a:solidFill>
                <a:srgbClr val="433737"/>
              </a:solidFill>
              <a:latin typeface="Bahnschrift SemiLight Condensed" panose="020B0502040204020203" pitchFamily="34" charset="0"/>
            </a:endParaRPr>
          </a:p>
          <a:p>
            <a:r>
              <a:rPr lang="ru-RU" dirty="0">
                <a:solidFill>
                  <a:srgbClr val="433737"/>
                </a:solidFill>
                <a:latin typeface="Bahnschrift SemiLight Condensed" panose="020B0502040204020203" pitchFamily="34" charset="0"/>
              </a:rPr>
              <a:t>Крепость: 13,5%</a:t>
            </a:r>
          </a:p>
          <a:p>
            <a:endParaRPr lang="ru-RU" dirty="0">
              <a:solidFill>
                <a:srgbClr val="433737"/>
              </a:solidFill>
              <a:latin typeface="Bahnschrift SemiLight Condensed" panose="020B0502040204020203" pitchFamily="34" charset="0"/>
            </a:endParaRPr>
          </a:p>
          <a:p>
            <a:r>
              <a:rPr lang="ru-RU" dirty="0">
                <a:solidFill>
                  <a:srgbClr val="433737"/>
                </a:solidFill>
                <a:latin typeface="Bahnschrift SemiLight Condensed" panose="020B0502040204020203" pitchFamily="34" charset="0"/>
              </a:rPr>
              <a:t>Виноград: Каберне </a:t>
            </a:r>
            <a:r>
              <a:rPr lang="ru-RU" dirty="0" err="1">
                <a:solidFill>
                  <a:srgbClr val="433737"/>
                </a:solidFill>
                <a:latin typeface="Bahnschrift SemiLight Condensed" panose="020B0502040204020203" pitchFamily="34" charset="0"/>
              </a:rPr>
              <a:t>Фран</a:t>
            </a:r>
            <a:endParaRPr lang="ru-RU" dirty="0">
              <a:solidFill>
                <a:srgbClr val="433737"/>
              </a:solidFill>
              <a:latin typeface="Bahnschrift SemiLight Condensed" panose="020B0502040204020203" pitchFamily="34" charset="0"/>
            </a:endParaRPr>
          </a:p>
          <a:p>
            <a:endParaRPr lang="ru-RU" dirty="0">
              <a:solidFill>
                <a:srgbClr val="433737"/>
              </a:solidFill>
              <a:latin typeface="Bahnschrift SemiLight Condensed" panose="020B0502040204020203" pitchFamily="34" charset="0"/>
            </a:endParaRPr>
          </a:p>
          <a:p>
            <a:r>
              <a:rPr lang="ru-RU" dirty="0">
                <a:solidFill>
                  <a:srgbClr val="433737"/>
                </a:solidFill>
                <a:latin typeface="Bahnschrift SemiLight Condensed" panose="020B0502040204020203" pitchFamily="34" charset="0"/>
              </a:rPr>
              <a:t>Страна: Испания</a:t>
            </a:r>
          </a:p>
          <a:p>
            <a:endParaRPr lang="ru-RU" dirty="0">
              <a:solidFill>
                <a:srgbClr val="433737"/>
              </a:solidFill>
              <a:latin typeface="Bahnschrift SemiLight Condensed" panose="020B0502040204020203" pitchFamily="34" charset="0"/>
            </a:endParaRPr>
          </a:p>
          <a:p>
            <a:r>
              <a:rPr lang="ru-RU" dirty="0">
                <a:solidFill>
                  <a:srgbClr val="433737"/>
                </a:solidFill>
                <a:latin typeface="Bahnschrift SemiLight Condensed" panose="020B0502040204020203" pitchFamily="34" charset="0"/>
              </a:rPr>
              <a:t>Регион производителя: </a:t>
            </a:r>
            <a:r>
              <a:rPr lang="ru-RU" dirty="0" err="1">
                <a:solidFill>
                  <a:srgbClr val="433737"/>
                </a:solidFill>
                <a:latin typeface="Bahnschrift SemiLight Condensed" panose="020B0502040204020203" pitchFamily="34" charset="0"/>
              </a:rPr>
              <a:t>Кастилья</a:t>
            </a:r>
            <a:r>
              <a:rPr lang="ru-RU" dirty="0">
                <a:solidFill>
                  <a:srgbClr val="433737"/>
                </a:solidFill>
                <a:latin typeface="Bahnschrift SemiLight Condensed" panose="020B0502040204020203" pitchFamily="34" charset="0"/>
              </a:rPr>
              <a:t> Ла Манча</a:t>
            </a:r>
          </a:p>
        </p:txBody>
      </p:sp>
      <p:sp>
        <p:nvSpPr>
          <p:cNvPr id="9" name="TextBox 8">
            <a:extLst>
              <a:ext uri="{FF2B5EF4-FFF2-40B4-BE49-F238E27FC236}">
                <a16:creationId xmlns:a16="http://schemas.microsoft.com/office/drawing/2014/main" xmlns="" id="{DE1B653A-7AFF-31E0-81AE-D6F91605443D}"/>
              </a:ext>
            </a:extLst>
          </p:cNvPr>
          <p:cNvSpPr txBox="1"/>
          <p:nvPr/>
        </p:nvSpPr>
        <p:spPr>
          <a:xfrm>
            <a:off x="3286978" y="1572161"/>
            <a:ext cx="5898211" cy="1354217"/>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О НАПИТКЕ</a:t>
            </a:r>
          </a:p>
          <a:p>
            <a:r>
              <a:rPr lang="ru-RU" sz="1600" dirty="0">
                <a:solidFill>
                  <a:srgbClr val="242424"/>
                </a:solidFill>
                <a:latin typeface="Bahnschrift Light Condensed" panose="020B0502040204020203" pitchFamily="34" charset="0"/>
              </a:rPr>
              <a:t>Вино имеет насыщенный красный цвет, характерный для сорта Каберне и бархатистый вкус темного спелого винограда с нотками ментола и эвкалипта. Выдержано в дубовых бочках в течение 6 месяцев. Рекомендуется подавать при температуре +14–16 °С.</a:t>
            </a:r>
            <a:endParaRPr lang="ru-RU" sz="1600" b="0" i="0" dirty="0">
              <a:solidFill>
                <a:srgbClr val="242424"/>
              </a:solidFill>
              <a:effectLst/>
              <a:latin typeface="Bahnschrift Light Condensed" panose="020B0502040204020203" pitchFamily="34" charset="0"/>
            </a:endParaRPr>
          </a:p>
        </p:txBody>
      </p:sp>
      <p:sp>
        <p:nvSpPr>
          <p:cNvPr id="10" name="TextBox 9">
            <a:extLst>
              <a:ext uri="{FF2B5EF4-FFF2-40B4-BE49-F238E27FC236}">
                <a16:creationId xmlns:a16="http://schemas.microsoft.com/office/drawing/2014/main" xmlns="" id="{9D7210D6-DFE4-25E0-D1A0-0A85011D3CA8}"/>
              </a:ext>
            </a:extLst>
          </p:cNvPr>
          <p:cNvSpPr txBox="1"/>
          <p:nvPr/>
        </p:nvSpPr>
        <p:spPr>
          <a:xfrm>
            <a:off x="3286976" y="4510567"/>
            <a:ext cx="6121531" cy="861774"/>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ВКУС</a:t>
            </a:r>
          </a:p>
          <a:p>
            <a:r>
              <a:rPr lang="ru-RU" sz="1600" b="0" i="0" dirty="0">
                <a:solidFill>
                  <a:srgbClr val="242424"/>
                </a:solidFill>
                <a:effectLst/>
                <a:latin typeface="Bahnschrift Light Condensed" panose="020B0502040204020203" pitchFamily="34" charset="0"/>
              </a:rPr>
              <a:t>Чёрные и красные ягоды, мягкие танины, оттенки «мягких» пряностей и нотки ментола и эвкалипта. Послевкусие – не очень долгое, в основном ягодное.</a:t>
            </a:r>
          </a:p>
        </p:txBody>
      </p:sp>
      <p:sp>
        <p:nvSpPr>
          <p:cNvPr id="11" name="TextBox 10">
            <a:extLst>
              <a:ext uri="{FF2B5EF4-FFF2-40B4-BE49-F238E27FC236}">
                <a16:creationId xmlns:a16="http://schemas.microsoft.com/office/drawing/2014/main" xmlns="" id="{7AA0CFB2-4B78-5D78-29DD-0647AD20CE0D}"/>
              </a:ext>
            </a:extLst>
          </p:cNvPr>
          <p:cNvSpPr txBox="1"/>
          <p:nvPr/>
        </p:nvSpPr>
        <p:spPr>
          <a:xfrm>
            <a:off x="3286976" y="2926378"/>
            <a:ext cx="5609887" cy="1107996"/>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ЦВЕТ</a:t>
            </a:r>
          </a:p>
          <a:p>
            <a:r>
              <a:rPr lang="ru-RU" sz="1600" b="0" i="0" dirty="0">
                <a:solidFill>
                  <a:srgbClr val="242424"/>
                </a:solidFill>
                <a:effectLst/>
                <a:latin typeface="Bahnschrift Light Condensed" panose="020B0502040204020203" pitchFamily="34" charset="0"/>
              </a:rPr>
              <a:t>Вино глубокого красного цвета с рубиновым оттенком.</a:t>
            </a:r>
          </a:p>
          <a:p>
            <a:r>
              <a:rPr lang="ru-RU" sz="1600" dirty="0"/>
              <a:t/>
            </a:r>
            <a:br>
              <a:rPr lang="ru-RU" sz="1600" dirty="0"/>
            </a:br>
            <a:endParaRPr lang="ru-RU" sz="1600" dirty="0">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8F2D06B2-A115-C8C0-2919-DAB14D8A8CBC}"/>
              </a:ext>
            </a:extLst>
          </p:cNvPr>
          <p:cNvSpPr txBox="1"/>
          <p:nvPr/>
        </p:nvSpPr>
        <p:spPr>
          <a:xfrm>
            <a:off x="3286976" y="3595362"/>
            <a:ext cx="5609887" cy="861774"/>
          </a:xfrm>
          <a:prstGeom prst="rect">
            <a:avLst/>
          </a:prstGeom>
          <a:noFill/>
        </p:spPr>
        <p:txBody>
          <a:bodyPr wrap="square" rtlCol="0">
            <a:spAutoFit/>
          </a:bodyPr>
          <a:lstStyle/>
          <a:p>
            <a:r>
              <a:rPr lang="ru-RU" b="0" i="0" dirty="0">
                <a:solidFill>
                  <a:srgbClr val="7C2838"/>
                </a:solidFill>
                <a:effectLst/>
                <a:latin typeface="Bahnschrift SemiLight Condensed" panose="020B0502040204020203" pitchFamily="34" charset="0"/>
              </a:rPr>
              <a:t>АРОМАТ</a:t>
            </a:r>
            <a:r>
              <a:rPr lang="ru-RU" sz="1600" dirty="0">
                <a:solidFill>
                  <a:srgbClr val="433737"/>
                </a:solidFill>
                <a:latin typeface="Bahnschrift Light Condensed" panose="020B0502040204020203" pitchFamily="34" charset="0"/>
              </a:rPr>
              <a:t/>
            </a:r>
            <a:br>
              <a:rPr lang="ru-RU" sz="1600" dirty="0">
                <a:solidFill>
                  <a:srgbClr val="433737"/>
                </a:solidFill>
                <a:latin typeface="Bahnschrift Light Condensed" panose="020B0502040204020203" pitchFamily="34" charset="0"/>
              </a:rPr>
            </a:br>
            <a:r>
              <a:rPr lang="ru-RU" sz="1600" dirty="0">
                <a:solidFill>
                  <a:srgbClr val="433737"/>
                </a:solidFill>
                <a:latin typeface="Bahnschrift Light Condensed" panose="020B0502040204020203" pitchFamily="34" charset="0"/>
              </a:rPr>
              <a:t>Чёрные садовые ягоды, фиалка, выделанная кожа, а также травяные тона с оттенками зелёного болгарского перца.</a:t>
            </a:r>
          </a:p>
        </p:txBody>
      </p:sp>
      <p:pic>
        <p:nvPicPr>
          <p:cNvPr id="5" name="Рисунок 4" descr="Изображение выглядит как текст, еда, напиток, алкоголь&#10;&#10;Автоматически созданное описание">
            <a:extLst>
              <a:ext uri="{FF2B5EF4-FFF2-40B4-BE49-F238E27FC236}">
                <a16:creationId xmlns:a16="http://schemas.microsoft.com/office/drawing/2014/main" xmlns="" id="{05938B64-EE47-6105-F48D-B97ECCB7E27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500" b="95917" l="5369" r="91611">
                        <a14:foregroundMark x1="37248" y1="17917" x2="43624" y2="4417"/>
                        <a14:foregroundMark x1="41611" y1="3500" x2="57383" y2="12000"/>
                        <a14:foregroundMark x1="29866" y1="37833" x2="9732" y2="52667"/>
                        <a14:foregroundMark x1="9732" y1="52667" x2="29530" y2="90833"/>
                        <a14:foregroundMark x1="29530" y1="90833" x2="31879" y2="91917"/>
                        <a14:foregroundMark x1="76846" y1="90917" x2="36242" y2="91333"/>
                        <a14:foregroundMark x1="36242" y1="91333" x2="41611" y2="85667"/>
                        <a14:foregroundMark x1="47315" y1="96667" x2="75839" y2="95167"/>
                        <a14:foregroundMark x1="75839" y1="95167" x2="42953" y2="95917"/>
                        <a14:foregroundMark x1="42953" y1="95917" x2="29530" y2="94417"/>
                        <a14:foregroundMark x1="18792" y1="93917" x2="9732" y2="80500"/>
                        <a14:foregroundMark x1="82215" y1="87833" x2="91946" y2="76833"/>
                        <a14:foregroundMark x1="91946" y1="76833" x2="90940" y2="75167"/>
                        <a14:foregroundMark x1="5705" y1="90250" x2="5369" y2="84167"/>
                      </a14:backgroundRemoval>
                    </a14:imgEffect>
                  </a14:imgLayer>
                </a14:imgProps>
              </a:ext>
              <a:ext uri="{28A0092B-C50C-407E-A947-70E740481C1C}">
                <a14:useLocalDpi xmlns:a14="http://schemas.microsoft.com/office/drawing/2010/main" val="0"/>
              </a:ext>
            </a:extLst>
          </a:blip>
          <a:stretch>
            <a:fillRect/>
          </a:stretch>
        </p:blipFill>
        <p:spPr>
          <a:xfrm>
            <a:off x="9688672" y="405846"/>
            <a:ext cx="1501500" cy="6046308"/>
          </a:xfrm>
          <a:prstGeom prst="rect">
            <a:avLst/>
          </a:prstGeom>
        </p:spPr>
      </p:pic>
    </p:spTree>
    <p:extLst>
      <p:ext uri="{BB962C8B-B14F-4D97-AF65-F5344CB8AC3E}">
        <p14:creationId xmlns:p14="http://schemas.microsoft.com/office/powerpoint/2010/main" val="3818005019"/>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1CD506-1440-5F91-4F9A-5C22AB90F298}"/>
              </a:ext>
            </a:extLst>
          </p:cNvPr>
          <p:cNvSpPr>
            <a:spLocks noGrp="1"/>
          </p:cNvSpPr>
          <p:nvPr>
            <p:ph type="title"/>
          </p:nvPr>
        </p:nvSpPr>
        <p:spPr>
          <a:xfrm>
            <a:off x="558033" y="708650"/>
            <a:ext cx="10515600" cy="1339116"/>
          </a:xfrm>
        </p:spPr>
        <p:txBody>
          <a:bodyPr>
            <a:normAutofit fontScale="90000"/>
          </a:bodyPr>
          <a:lstStyle/>
          <a:p>
            <a:r>
              <a:rPr lang="en-US" sz="4800" dirty="0">
                <a:solidFill>
                  <a:srgbClr val="7C2838"/>
                </a:solidFill>
                <a:latin typeface="Bahnschrift Light Condensed" panose="020B0502040204020203" pitchFamily="34" charset="0"/>
              </a:rPr>
              <a:t>Puente La Carolina Tempranillo</a:t>
            </a:r>
            <a:r>
              <a:rPr lang="en-US" sz="4800" b="0" i="0" dirty="0">
                <a:solidFill>
                  <a:srgbClr val="7C2838"/>
                </a:solidFill>
                <a:effectLst/>
                <a:latin typeface="Bahnschrift Light Condensed" panose="020B0502040204020203" pitchFamily="34" charset="0"/>
              </a:rPr>
              <a:t/>
            </a:r>
            <a:br>
              <a:rPr lang="en-US" sz="4800" b="0" i="0" dirty="0">
                <a:solidFill>
                  <a:srgbClr val="7C2838"/>
                </a:solidFill>
                <a:effectLst/>
                <a:latin typeface="Bahnschrift Light Condensed" panose="020B0502040204020203" pitchFamily="34" charset="0"/>
              </a:rPr>
            </a:br>
            <a:r>
              <a:rPr lang="it-IT" sz="3600" dirty="0"/>
              <a:t/>
            </a:r>
            <a:br>
              <a:rPr lang="it-IT" sz="3600" dirty="0"/>
            </a:br>
            <a:endParaRPr lang="ru-RU" sz="3600" dirty="0"/>
          </a:p>
        </p:txBody>
      </p:sp>
      <p:sp>
        <p:nvSpPr>
          <p:cNvPr id="8" name="TextBox 7">
            <a:extLst>
              <a:ext uri="{FF2B5EF4-FFF2-40B4-BE49-F238E27FC236}">
                <a16:creationId xmlns:a16="http://schemas.microsoft.com/office/drawing/2014/main" xmlns="" id="{7A8B8737-0DDD-80A7-70A8-2F6670D13CB6}"/>
              </a:ext>
            </a:extLst>
          </p:cNvPr>
          <p:cNvSpPr txBox="1"/>
          <p:nvPr/>
        </p:nvSpPr>
        <p:spPr>
          <a:xfrm>
            <a:off x="558033" y="1572161"/>
            <a:ext cx="2448778" cy="4005322"/>
          </a:xfrm>
          <a:prstGeom prst="roundRect">
            <a:avLst/>
          </a:prstGeom>
          <a:solidFill>
            <a:schemeClr val="bg1">
              <a:lumMod val="90000"/>
            </a:schemeClr>
          </a:solidFill>
          <a:ln w="28575">
            <a:noFill/>
          </a:ln>
        </p:spPr>
        <p:txBody>
          <a:bodyPr wrap="square" rtlCol="0">
            <a:spAutoFit/>
          </a:bodyPr>
          <a:lstStyle/>
          <a:p>
            <a:r>
              <a:rPr lang="ru-RU" sz="1600" dirty="0">
                <a:solidFill>
                  <a:srgbClr val="433737"/>
                </a:solidFill>
                <a:latin typeface="Bahnschrift SemiLight Condensed" panose="020B0502040204020203" pitchFamily="34" charset="0"/>
              </a:rPr>
              <a:t>Цвет: красное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Содержание сахара: сухое</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Крепость: 13,5%</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Виноград: </a:t>
            </a:r>
            <a:r>
              <a:rPr lang="ru-RU" sz="1600" dirty="0" err="1">
                <a:solidFill>
                  <a:srgbClr val="433737"/>
                </a:solidFill>
                <a:latin typeface="Bahnschrift SemiLight Condensed" panose="020B0502040204020203" pitchFamily="34" charset="0"/>
              </a:rPr>
              <a:t>Темпранильо</a:t>
            </a:r>
            <a:endParaRPr lang="ru-RU" sz="1600" dirty="0">
              <a:solidFill>
                <a:srgbClr val="433737"/>
              </a:solidFill>
              <a:latin typeface="Bahnschrift SemiLight Condensed" panose="020B0502040204020203" pitchFamily="34" charset="0"/>
            </a:endParaRP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Страна: Испания</a:t>
            </a:r>
          </a:p>
          <a:p>
            <a:endParaRPr lang="ru-RU" sz="1600" dirty="0">
              <a:solidFill>
                <a:srgbClr val="433737"/>
              </a:solidFill>
              <a:latin typeface="Bahnschrift SemiLight Condensed" panose="020B0502040204020203" pitchFamily="34" charset="0"/>
            </a:endParaRPr>
          </a:p>
          <a:p>
            <a:r>
              <a:rPr lang="ru-RU" sz="1600" dirty="0">
                <a:solidFill>
                  <a:srgbClr val="433737"/>
                </a:solidFill>
                <a:latin typeface="Bahnschrift SemiLight Condensed" panose="020B0502040204020203" pitchFamily="34" charset="0"/>
              </a:rPr>
              <a:t>Регион производителя: </a:t>
            </a:r>
            <a:r>
              <a:rPr lang="ru-RU" sz="1600" dirty="0" err="1">
                <a:solidFill>
                  <a:srgbClr val="433737"/>
                </a:solidFill>
                <a:latin typeface="Bahnschrift SemiLight Condensed" panose="020B0502040204020203" pitchFamily="34" charset="0"/>
              </a:rPr>
              <a:t>Риоха</a:t>
            </a:r>
            <a:endParaRPr lang="ru-RU" sz="1600" dirty="0">
              <a:solidFill>
                <a:srgbClr val="433737"/>
              </a:solidFill>
              <a:latin typeface="Bahnschrift SemiLight Condensed" panose="020B0502040204020203" pitchFamily="34" charset="0"/>
            </a:endParaRPr>
          </a:p>
        </p:txBody>
      </p:sp>
      <p:sp>
        <p:nvSpPr>
          <p:cNvPr id="9" name="TextBox 8">
            <a:extLst>
              <a:ext uri="{FF2B5EF4-FFF2-40B4-BE49-F238E27FC236}">
                <a16:creationId xmlns:a16="http://schemas.microsoft.com/office/drawing/2014/main" xmlns="" id="{DE1B653A-7AFF-31E0-81AE-D6F91605443D}"/>
              </a:ext>
            </a:extLst>
          </p:cNvPr>
          <p:cNvSpPr txBox="1"/>
          <p:nvPr/>
        </p:nvSpPr>
        <p:spPr>
          <a:xfrm>
            <a:off x="3286978" y="1572161"/>
            <a:ext cx="5898211" cy="1200329"/>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О НАПИТКЕ</a:t>
            </a:r>
          </a:p>
          <a:p>
            <a:r>
              <a:rPr lang="ru-RU" sz="1400" dirty="0">
                <a:solidFill>
                  <a:srgbClr val="242424"/>
                </a:solidFill>
                <a:latin typeface="Bahnschrift Light Condensed" panose="020B0502040204020203" pitchFamily="34" charset="0"/>
              </a:rPr>
              <a:t>Вино имеет насыщенный красный цвет, характерный для сорта Каберне и бархатистый вкус темного спелого винограда с нотками ментола и эвкалипта. Выдержано в дубовых бочках в течение 6 месяцев. Рекомендуется подавать при температуре +14–16 °С.</a:t>
            </a:r>
            <a:endParaRPr lang="ru-RU" sz="1400" b="0" i="0" dirty="0">
              <a:solidFill>
                <a:srgbClr val="242424"/>
              </a:solidFill>
              <a:effectLst/>
              <a:latin typeface="Bahnschrift Light Condensed" panose="020B0502040204020203" pitchFamily="34" charset="0"/>
            </a:endParaRPr>
          </a:p>
        </p:txBody>
      </p:sp>
      <p:sp>
        <p:nvSpPr>
          <p:cNvPr id="11" name="TextBox 10">
            <a:extLst>
              <a:ext uri="{FF2B5EF4-FFF2-40B4-BE49-F238E27FC236}">
                <a16:creationId xmlns:a16="http://schemas.microsoft.com/office/drawing/2014/main" xmlns="" id="{7AA0CFB2-4B78-5D78-29DD-0647AD20CE0D}"/>
              </a:ext>
            </a:extLst>
          </p:cNvPr>
          <p:cNvSpPr txBox="1"/>
          <p:nvPr/>
        </p:nvSpPr>
        <p:spPr>
          <a:xfrm>
            <a:off x="3286976" y="2926378"/>
            <a:ext cx="5609887" cy="984885"/>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ЦВЕТ</a:t>
            </a:r>
          </a:p>
          <a:p>
            <a:r>
              <a:rPr lang="ru-RU" sz="1400" b="0" i="0" dirty="0">
                <a:solidFill>
                  <a:srgbClr val="242424"/>
                </a:solidFill>
                <a:effectLst/>
                <a:latin typeface="Bahnschrift Light Condensed" panose="020B0502040204020203" pitchFamily="34" charset="0"/>
              </a:rPr>
              <a:t>Вино глубокого красного цвета с рубиновым оттенком.</a:t>
            </a:r>
          </a:p>
          <a:p>
            <a:r>
              <a:rPr lang="ru-RU" sz="1400" dirty="0"/>
              <a:t/>
            </a:r>
            <a:br>
              <a:rPr lang="ru-RU" sz="1400" dirty="0"/>
            </a:br>
            <a:endParaRPr lang="ru-RU" sz="1400" dirty="0">
              <a:latin typeface="Bahnschrift Light Condensed" panose="020B0502040204020203" pitchFamily="34" charset="0"/>
            </a:endParaRPr>
          </a:p>
        </p:txBody>
      </p:sp>
      <p:sp>
        <p:nvSpPr>
          <p:cNvPr id="12" name="TextBox 11">
            <a:extLst>
              <a:ext uri="{FF2B5EF4-FFF2-40B4-BE49-F238E27FC236}">
                <a16:creationId xmlns:a16="http://schemas.microsoft.com/office/drawing/2014/main" xmlns="" id="{8F2D06B2-A115-C8C0-2919-DAB14D8A8CBC}"/>
              </a:ext>
            </a:extLst>
          </p:cNvPr>
          <p:cNvSpPr txBox="1"/>
          <p:nvPr/>
        </p:nvSpPr>
        <p:spPr>
          <a:xfrm>
            <a:off x="3286976" y="3595362"/>
            <a:ext cx="5609887" cy="1846659"/>
          </a:xfrm>
          <a:prstGeom prst="rect">
            <a:avLst/>
          </a:prstGeom>
          <a:noFill/>
        </p:spPr>
        <p:txBody>
          <a:bodyPr wrap="square" rtlCol="0">
            <a:spAutoFit/>
          </a:bodyPr>
          <a:lstStyle/>
          <a:p>
            <a:r>
              <a:rPr lang="ru-RU" sz="1600" b="0" i="0" dirty="0">
                <a:solidFill>
                  <a:srgbClr val="7C2838"/>
                </a:solidFill>
                <a:effectLst/>
                <a:latin typeface="Bahnschrift SemiLight Condensed" panose="020B0502040204020203" pitchFamily="34" charset="0"/>
              </a:rPr>
              <a:t>АРОМАТ и ВКУС</a:t>
            </a:r>
            <a:r>
              <a:rPr lang="ru-RU" sz="1400" dirty="0">
                <a:solidFill>
                  <a:srgbClr val="433737"/>
                </a:solidFill>
                <a:latin typeface="Bahnschrift Light Condensed" panose="020B0502040204020203" pitchFamily="34" charset="0"/>
              </a:rPr>
              <a:t/>
            </a:r>
            <a:br>
              <a:rPr lang="ru-RU" sz="1400" dirty="0">
                <a:solidFill>
                  <a:srgbClr val="433737"/>
                </a:solidFill>
                <a:latin typeface="Bahnschrift Light Condensed" panose="020B0502040204020203" pitchFamily="34" charset="0"/>
              </a:rPr>
            </a:br>
            <a:r>
              <a:rPr lang="ru-RU" sz="1400" dirty="0">
                <a:solidFill>
                  <a:srgbClr val="433737"/>
                </a:solidFill>
                <a:latin typeface="Bahnschrift Light Condensed" panose="020B0502040204020203" pitchFamily="34" charset="0"/>
              </a:rPr>
              <a:t>В аромате и вкусе преобладают ноты красных (клубника, малина, красная смородина) и черных (ежевика, слива) ягод, сухофруктов, а также тона табака, меда, шоколада, ванили, корицы и кофе — в зависимости от того, где выращивается и как выдерживается. На характеристики сильно влияет возраст вина: более выдержанные образцы отличаются нотами сухих листьев и кожи.</a:t>
            </a:r>
          </a:p>
        </p:txBody>
      </p:sp>
      <p:pic>
        <p:nvPicPr>
          <p:cNvPr id="4" name="Рисунок 3" descr="Изображение выглядит как текст, алкоголь, напиток, еда&#10;&#10;Автоматически созданное описание">
            <a:extLst>
              <a:ext uri="{FF2B5EF4-FFF2-40B4-BE49-F238E27FC236}">
                <a16:creationId xmlns:a16="http://schemas.microsoft.com/office/drawing/2014/main" xmlns="" id="{87B91A03-CAB5-B6FA-128E-E80E5523AFD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250" b="99333" l="9966" r="89691">
                        <a14:foregroundMark x1="49141" y1="26167" x2="42268" y2="9167"/>
                        <a14:foregroundMark x1="42268" y1="9167" x2="52234" y2="3333"/>
                        <a14:foregroundMark x1="40893" y1="32167" x2="12715" y2="40583"/>
                        <a14:foregroundMark x1="12715" y1="40583" x2="13058" y2="80583"/>
                        <a14:foregroundMark x1="78351" y1="90250" x2="31271" y2="88583"/>
                        <a14:foregroundMark x1="31271" y1="88583" x2="32646" y2="84333"/>
                        <a14:foregroundMark x1="30241" y1="87333" x2="61856" y2="94167"/>
                        <a14:foregroundMark x1="61856" y1="94167" x2="64261" y2="92750"/>
                        <a14:foregroundMark x1="16838" y1="87083" x2="46735" y2="96083"/>
                        <a14:foregroundMark x1="46735" y1="96083" x2="47423" y2="95167"/>
                        <a14:foregroundMark x1="40893" y1="74667" x2="27835" y2="80167"/>
                        <a14:foregroundMark x1="12027" y1="82750" x2="13746" y2="93000"/>
                        <a14:foregroundMark x1="13746" y1="93500" x2="10653" y2="81833"/>
                        <a14:foregroundMark x1="59794" y1="34500" x2="85223" y2="45500"/>
                        <a14:foregroundMark x1="85223" y1="45500" x2="85223" y2="46000"/>
                        <a14:foregroundMark x1="70103" y1="36667" x2="80069" y2="36167"/>
                        <a14:foregroundMark x1="52234" y1="98083" x2="44674" y2="99333"/>
                      </a14:backgroundRemoval>
                    </a14:imgEffect>
                  </a14:imgLayer>
                </a14:imgProps>
              </a:ext>
              <a:ext uri="{28A0092B-C50C-407E-A947-70E740481C1C}">
                <a14:useLocalDpi xmlns:a14="http://schemas.microsoft.com/office/drawing/2010/main" val="0"/>
              </a:ext>
            </a:extLst>
          </a:blip>
          <a:stretch>
            <a:fillRect/>
          </a:stretch>
        </p:blipFill>
        <p:spPr>
          <a:xfrm>
            <a:off x="9688672" y="400713"/>
            <a:ext cx="1468720" cy="6056574"/>
          </a:xfrm>
          <a:prstGeom prst="rect">
            <a:avLst/>
          </a:prstGeom>
        </p:spPr>
      </p:pic>
    </p:spTree>
    <p:extLst>
      <p:ext uri="{BB962C8B-B14F-4D97-AF65-F5344CB8AC3E}">
        <p14:creationId xmlns:p14="http://schemas.microsoft.com/office/powerpoint/2010/main" val="333602653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CA85DDD-0820-4A1B-5E71-C7DE2131EF8D}"/>
              </a:ext>
            </a:extLst>
          </p:cNvPr>
          <p:cNvSpPr>
            <a:spLocks noGrp="1"/>
          </p:cNvSpPr>
          <p:nvPr>
            <p:ph type="title"/>
          </p:nvPr>
        </p:nvSpPr>
        <p:spPr/>
        <p:txBody>
          <a:bodyPr/>
          <a:lstStyle/>
          <a:p>
            <a:endParaRPr lang="ru-RU" dirty="0"/>
          </a:p>
        </p:txBody>
      </p:sp>
      <p:pic>
        <p:nvPicPr>
          <p:cNvPr id="4" name="Объект 6" descr="Изображение выглядит как текст, алкоголь, еда, напиток&#10;&#10;Автоматически созданное описание">
            <a:extLst>
              <a:ext uri="{FF2B5EF4-FFF2-40B4-BE49-F238E27FC236}">
                <a16:creationId xmlns:a16="http://schemas.microsoft.com/office/drawing/2014/main" xmlns="" id="{6BFF5D31-301F-C89A-F058-2A0E89FFF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623801"/>
            <a:ext cx="1136171" cy="4375321"/>
          </a:xfrm>
          <a:prstGeom prst="rect">
            <a:avLst/>
          </a:prstGeom>
        </p:spPr>
      </p:pic>
      <p:pic>
        <p:nvPicPr>
          <p:cNvPr id="5" name="Рисунок 4" descr="Изображение выглядит как текст, алкоголь, еда, напиток&#10;&#10;Автоматически созданное описание">
            <a:extLst>
              <a:ext uri="{FF2B5EF4-FFF2-40B4-BE49-F238E27FC236}">
                <a16:creationId xmlns:a16="http://schemas.microsoft.com/office/drawing/2014/main" xmlns="" id="{C8827291-397A-A0B8-C6DC-BA0B3391A473}"/>
              </a:ext>
            </a:extLst>
          </p:cNvPr>
          <p:cNvPicPr/>
          <p:nvPr/>
        </p:nvPicPr>
        <p:blipFill>
          <a:blip r:embed="rId4">
            <a:extLst>
              <a:ext uri="{28A0092B-C50C-407E-A947-70E740481C1C}">
                <a14:useLocalDpi xmlns:a14="http://schemas.microsoft.com/office/drawing/2010/main" val="0"/>
              </a:ext>
            </a:extLst>
          </a:blip>
          <a:stretch>
            <a:fillRect/>
          </a:stretch>
        </p:blipFill>
        <p:spPr>
          <a:xfrm>
            <a:off x="2074131" y="298447"/>
            <a:ext cx="2705100" cy="4902201"/>
          </a:xfrm>
          <a:prstGeom prst="rect">
            <a:avLst/>
          </a:prstGeom>
        </p:spPr>
      </p:pic>
      <p:pic>
        <p:nvPicPr>
          <p:cNvPr id="6" name="Рисунок 5" descr="Изображение выглядит как текст, напиток, алкоголь&#10;&#10;Автоматически созданное описание">
            <a:extLst>
              <a:ext uri="{FF2B5EF4-FFF2-40B4-BE49-F238E27FC236}">
                <a16:creationId xmlns:a16="http://schemas.microsoft.com/office/drawing/2014/main" xmlns="" id="{4C11955A-A8C9-EBDF-888D-8767C89355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8231" y="531315"/>
            <a:ext cx="1080494" cy="4436463"/>
          </a:xfrm>
          <a:prstGeom prst="rect">
            <a:avLst/>
          </a:prstGeom>
        </p:spPr>
      </p:pic>
      <p:pic>
        <p:nvPicPr>
          <p:cNvPr id="7" name="Рисунок 6" descr="Изображение выглядит как текст, еда, алкоголь, напиток&#10;&#10;Автоматически созданное описание">
            <a:extLst>
              <a:ext uri="{FF2B5EF4-FFF2-40B4-BE49-F238E27FC236}">
                <a16:creationId xmlns:a16="http://schemas.microsoft.com/office/drawing/2014/main" xmlns="" id="{0EF7678D-16E9-1D66-C799-8FC1B68BA3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2052" y="1066007"/>
            <a:ext cx="1430250" cy="3971216"/>
          </a:xfrm>
          <a:prstGeom prst="rect">
            <a:avLst/>
          </a:prstGeom>
        </p:spPr>
      </p:pic>
      <p:sp>
        <p:nvSpPr>
          <p:cNvPr id="8" name="TextBox 7">
            <a:extLst>
              <a:ext uri="{FF2B5EF4-FFF2-40B4-BE49-F238E27FC236}">
                <a16:creationId xmlns:a16="http://schemas.microsoft.com/office/drawing/2014/main" xmlns="" id="{AE245EE2-0A36-7917-63FC-3C584596AB10}"/>
              </a:ext>
            </a:extLst>
          </p:cNvPr>
          <p:cNvSpPr txBox="1"/>
          <p:nvPr/>
        </p:nvSpPr>
        <p:spPr>
          <a:xfrm>
            <a:off x="900111" y="5280092"/>
            <a:ext cx="1012347" cy="954107"/>
          </a:xfrm>
          <a:prstGeom prst="rect">
            <a:avLst/>
          </a:prstGeom>
          <a:noFill/>
        </p:spPr>
        <p:txBody>
          <a:bodyPr wrap="square" rtlCol="0">
            <a:spAutoFit/>
          </a:bodyPr>
          <a:lstStyle/>
          <a:p>
            <a:pPr algn="ctr"/>
            <a:r>
              <a:rPr lang="ru-RU" sz="2800" dirty="0">
                <a:latin typeface="Bahnschrift Light Condensed" panose="020B0502040204020203" pitchFamily="34" charset="0"/>
              </a:rPr>
              <a:t>829 р.</a:t>
            </a:r>
          </a:p>
          <a:p>
            <a:pPr algn="ctr"/>
            <a:r>
              <a:rPr lang="ru-RU" sz="2800" dirty="0">
                <a:latin typeface="Bahnschrift Light Condensed" panose="020B0502040204020203" pitchFamily="34" charset="0"/>
              </a:rPr>
              <a:t>1699 р.</a:t>
            </a:r>
          </a:p>
        </p:txBody>
      </p:sp>
      <p:cxnSp>
        <p:nvCxnSpPr>
          <p:cNvPr id="10" name="Прямая соединительная линия 9">
            <a:extLst>
              <a:ext uri="{FF2B5EF4-FFF2-40B4-BE49-F238E27FC236}">
                <a16:creationId xmlns:a16="http://schemas.microsoft.com/office/drawing/2014/main" xmlns="" id="{8DDB659A-9E19-34AB-F9E5-5CD7F0E7C863}"/>
              </a:ext>
            </a:extLst>
          </p:cNvPr>
          <p:cNvCxnSpPr/>
          <p:nvPr/>
        </p:nvCxnSpPr>
        <p:spPr>
          <a:xfrm>
            <a:off x="900111" y="5988050"/>
            <a:ext cx="915989" cy="0"/>
          </a:xfrm>
          <a:prstGeom prst="line">
            <a:avLst/>
          </a:prstGeom>
          <a:ln w="28575">
            <a:solidFill>
              <a:srgbClr val="433737"/>
            </a:solidFill>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E0151195-89A4-C7ED-4F47-2A9BDD5A6450}"/>
              </a:ext>
            </a:extLst>
          </p:cNvPr>
          <p:cNvSpPr txBox="1"/>
          <p:nvPr/>
        </p:nvSpPr>
        <p:spPr>
          <a:xfrm>
            <a:off x="2920507" y="5280092"/>
            <a:ext cx="1012347" cy="954107"/>
          </a:xfrm>
          <a:prstGeom prst="rect">
            <a:avLst/>
          </a:prstGeom>
          <a:noFill/>
        </p:spPr>
        <p:txBody>
          <a:bodyPr wrap="square" rtlCol="0">
            <a:spAutoFit/>
          </a:bodyPr>
          <a:lstStyle/>
          <a:p>
            <a:pPr algn="ctr"/>
            <a:r>
              <a:rPr lang="ru-RU" sz="2800" dirty="0">
                <a:latin typeface="Bahnschrift Light Condensed" panose="020B0502040204020203" pitchFamily="34" charset="0"/>
              </a:rPr>
              <a:t>575 р.</a:t>
            </a:r>
          </a:p>
          <a:p>
            <a:pPr algn="ctr"/>
            <a:r>
              <a:rPr lang="ru-RU" sz="2800" dirty="0">
                <a:latin typeface="Bahnschrift Light Condensed" panose="020B0502040204020203" pitchFamily="34" charset="0"/>
              </a:rPr>
              <a:t>659 р.</a:t>
            </a:r>
          </a:p>
        </p:txBody>
      </p:sp>
      <p:cxnSp>
        <p:nvCxnSpPr>
          <p:cNvPr id="12" name="Прямая соединительная линия 11">
            <a:extLst>
              <a:ext uri="{FF2B5EF4-FFF2-40B4-BE49-F238E27FC236}">
                <a16:creationId xmlns:a16="http://schemas.microsoft.com/office/drawing/2014/main" xmlns="" id="{7D83E7A8-042A-2D15-B16B-803D75420929}"/>
              </a:ext>
            </a:extLst>
          </p:cNvPr>
          <p:cNvCxnSpPr/>
          <p:nvPr/>
        </p:nvCxnSpPr>
        <p:spPr>
          <a:xfrm>
            <a:off x="2920507" y="5996288"/>
            <a:ext cx="915989" cy="0"/>
          </a:xfrm>
          <a:prstGeom prst="line">
            <a:avLst/>
          </a:prstGeom>
          <a:ln w="28575">
            <a:solidFill>
              <a:srgbClr val="433737"/>
            </a:solidFill>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xmlns="" id="{78DF3D9D-7B9C-DA5E-80D8-CF6E17E43710}"/>
              </a:ext>
            </a:extLst>
          </p:cNvPr>
          <p:cNvSpPr txBox="1"/>
          <p:nvPr/>
        </p:nvSpPr>
        <p:spPr>
          <a:xfrm>
            <a:off x="4836834" y="5280092"/>
            <a:ext cx="1012347" cy="954107"/>
          </a:xfrm>
          <a:prstGeom prst="rect">
            <a:avLst/>
          </a:prstGeom>
          <a:noFill/>
        </p:spPr>
        <p:txBody>
          <a:bodyPr wrap="square" rtlCol="0">
            <a:spAutoFit/>
          </a:bodyPr>
          <a:lstStyle/>
          <a:p>
            <a:pPr algn="ctr"/>
            <a:r>
              <a:rPr lang="ru-RU" sz="2800" dirty="0">
                <a:latin typeface="Bahnschrift Light Condensed" panose="020B0502040204020203" pitchFamily="34" charset="0"/>
              </a:rPr>
              <a:t>499 р.</a:t>
            </a:r>
          </a:p>
          <a:p>
            <a:pPr algn="ctr"/>
            <a:r>
              <a:rPr lang="ru-RU" sz="2800" dirty="0">
                <a:latin typeface="Bahnschrift Light Condensed" panose="020B0502040204020203" pitchFamily="34" charset="0"/>
              </a:rPr>
              <a:t>879 р.</a:t>
            </a:r>
          </a:p>
        </p:txBody>
      </p:sp>
      <p:cxnSp>
        <p:nvCxnSpPr>
          <p:cNvPr id="14" name="Прямая соединительная линия 13">
            <a:extLst>
              <a:ext uri="{FF2B5EF4-FFF2-40B4-BE49-F238E27FC236}">
                <a16:creationId xmlns:a16="http://schemas.microsoft.com/office/drawing/2014/main" xmlns="" id="{63AF8A80-3168-5AD3-6DE0-2A330A5DB08D}"/>
              </a:ext>
            </a:extLst>
          </p:cNvPr>
          <p:cNvCxnSpPr/>
          <p:nvPr/>
        </p:nvCxnSpPr>
        <p:spPr>
          <a:xfrm>
            <a:off x="4836834" y="5999549"/>
            <a:ext cx="915989" cy="0"/>
          </a:xfrm>
          <a:prstGeom prst="line">
            <a:avLst/>
          </a:prstGeom>
          <a:ln w="28575">
            <a:solidFill>
              <a:srgbClr val="433737"/>
            </a:solidFill>
          </a:ln>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xmlns="" id="{71928C5C-538B-A7B9-5CA3-C2ADEACEC39E}"/>
              </a:ext>
            </a:extLst>
          </p:cNvPr>
          <p:cNvSpPr txBox="1"/>
          <p:nvPr/>
        </p:nvSpPr>
        <p:spPr>
          <a:xfrm>
            <a:off x="6856906" y="5280092"/>
            <a:ext cx="1012347" cy="523220"/>
          </a:xfrm>
          <a:prstGeom prst="rect">
            <a:avLst/>
          </a:prstGeom>
          <a:noFill/>
        </p:spPr>
        <p:txBody>
          <a:bodyPr wrap="square" rtlCol="0">
            <a:spAutoFit/>
          </a:bodyPr>
          <a:lstStyle/>
          <a:p>
            <a:pPr algn="ctr"/>
            <a:r>
              <a:rPr lang="ru-RU" sz="2800" dirty="0">
                <a:latin typeface="Bahnschrift Light Condensed" panose="020B0502040204020203" pitchFamily="34" charset="0"/>
              </a:rPr>
              <a:t>999 р.</a:t>
            </a:r>
          </a:p>
        </p:txBody>
      </p:sp>
      <p:pic>
        <p:nvPicPr>
          <p:cNvPr id="16" name="Рисунок 15" descr="Изображение выглядит как текст, еда, напиток, алкоголь&#10;&#10;Автоматически созданное описание">
            <a:extLst>
              <a:ext uri="{FF2B5EF4-FFF2-40B4-BE49-F238E27FC236}">
                <a16:creationId xmlns:a16="http://schemas.microsoft.com/office/drawing/2014/main" xmlns="" id="{2759B8DF-E381-9D87-B207-783E2846D183}"/>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3500" b="95917" l="5369" r="91611">
                        <a14:foregroundMark x1="37248" y1="17917" x2="43624" y2="4417"/>
                        <a14:foregroundMark x1="41611" y1="3500" x2="57383" y2="12000"/>
                        <a14:foregroundMark x1="29866" y1="37833" x2="9732" y2="52667"/>
                        <a14:foregroundMark x1="9732" y1="52667" x2="29530" y2="90833"/>
                        <a14:foregroundMark x1="29530" y1="90833" x2="31879" y2="91917"/>
                        <a14:foregroundMark x1="76846" y1="90917" x2="36242" y2="91333"/>
                        <a14:foregroundMark x1="36242" y1="91333" x2="41611" y2="85667"/>
                        <a14:foregroundMark x1="47315" y1="96667" x2="75839" y2="95167"/>
                        <a14:foregroundMark x1="75839" y1="95167" x2="42953" y2="95917"/>
                        <a14:foregroundMark x1="42953" y1="95917" x2="29530" y2="94417"/>
                        <a14:foregroundMark x1="18792" y1="93917" x2="9732" y2="80500"/>
                        <a14:foregroundMark x1="82215" y1="87833" x2="91946" y2="76833"/>
                        <a14:foregroundMark x1="91946" y1="76833" x2="90940" y2="75167"/>
                        <a14:foregroundMark x1="5705" y1="90250" x2="5369" y2="84167"/>
                      </a14:backgroundRemoval>
                    </a14:imgEffect>
                  </a14:imgLayer>
                </a14:imgProps>
              </a:ext>
              <a:ext uri="{28A0092B-C50C-407E-A947-70E740481C1C}">
                <a14:useLocalDpi xmlns:a14="http://schemas.microsoft.com/office/drawing/2010/main" val="0"/>
              </a:ext>
            </a:extLst>
          </a:blip>
          <a:stretch>
            <a:fillRect/>
          </a:stretch>
        </p:blipFill>
        <p:spPr>
          <a:xfrm>
            <a:off x="8644672" y="531315"/>
            <a:ext cx="1118967" cy="4505908"/>
          </a:xfrm>
          <a:prstGeom prst="rect">
            <a:avLst/>
          </a:prstGeom>
        </p:spPr>
      </p:pic>
      <p:sp>
        <p:nvSpPr>
          <p:cNvPr id="17" name="TextBox 16">
            <a:extLst>
              <a:ext uri="{FF2B5EF4-FFF2-40B4-BE49-F238E27FC236}">
                <a16:creationId xmlns:a16="http://schemas.microsoft.com/office/drawing/2014/main" xmlns="" id="{6873E774-7C29-F4A7-1B9E-74FAFA4332D0}"/>
              </a:ext>
            </a:extLst>
          </p:cNvPr>
          <p:cNvSpPr txBox="1"/>
          <p:nvPr/>
        </p:nvSpPr>
        <p:spPr>
          <a:xfrm>
            <a:off x="8697981" y="5280092"/>
            <a:ext cx="1012347" cy="523220"/>
          </a:xfrm>
          <a:prstGeom prst="rect">
            <a:avLst/>
          </a:prstGeom>
          <a:noFill/>
        </p:spPr>
        <p:txBody>
          <a:bodyPr wrap="square" rtlCol="0">
            <a:spAutoFit/>
          </a:bodyPr>
          <a:lstStyle/>
          <a:p>
            <a:pPr algn="ctr"/>
            <a:r>
              <a:rPr lang="ru-RU" sz="2800" dirty="0">
                <a:latin typeface="Bahnschrift Light Condensed" panose="020B0502040204020203" pitchFamily="34" charset="0"/>
              </a:rPr>
              <a:t>589 р.</a:t>
            </a:r>
          </a:p>
        </p:txBody>
      </p:sp>
      <p:pic>
        <p:nvPicPr>
          <p:cNvPr id="18" name="Рисунок 17" descr="Изображение выглядит как текст, алкоголь, напиток, еда&#10;&#10;Автоматически созданное описание">
            <a:extLst>
              <a:ext uri="{FF2B5EF4-FFF2-40B4-BE49-F238E27FC236}">
                <a16:creationId xmlns:a16="http://schemas.microsoft.com/office/drawing/2014/main" xmlns="" id="{756791F3-6B51-DC61-41E5-4C76E228A643}"/>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3250" b="99333" l="9966" r="89691">
                        <a14:foregroundMark x1="49141" y1="26167" x2="42268" y2="9167"/>
                        <a14:foregroundMark x1="42268" y1="9167" x2="52234" y2="3333"/>
                        <a14:foregroundMark x1="40893" y1="32167" x2="12715" y2="40583"/>
                        <a14:foregroundMark x1="12715" y1="40583" x2="13058" y2="80583"/>
                        <a14:foregroundMark x1="78351" y1="90250" x2="31271" y2="88583"/>
                        <a14:foregroundMark x1="31271" y1="88583" x2="32646" y2="84333"/>
                        <a14:foregroundMark x1="30241" y1="87333" x2="61856" y2="94167"/>
                        <a14:foregroundMark x1="61856" y1="94167" x2="64261" y2="92750"/>
                        <a14:foregroundMark x1="16838" y1="87083" x2="46735" y2="96083"/>
                        <a14:foregroundMark x1="46735" y1="96083" x2="47423" y2="95167"/>
                        <a14:foregroundMark x1="40893" y1="74667" x2="27835" y2="80167"/>
                        <a14:foregroundMark x1="12027" y1="82750" x2="13746" y2="93000"/>
                        <a14:foregroundMark x1="13746" y1="93500" x2="10653" y2="81833"/>
                        <a14:foregroundMark x1="59794" y1="34500" x2="85223" y2="45500"/>
                        <a14:foregroundMark x1="85223" y1="45500" x2="85223" y2="46000"/>
                        <a14:foregroundMark x1="70103" y1="36667" x2="80069" y2="36167"/>
                        <a14:foregroundMark x1="52234" y1="98083" x2="44674" y2="99333"/>
                      </a14:backgroundRemoval>
                    </a14:imgEffect>
                  </a14:imgLayer>
                </a14:imgProps>
              </a:ext>
              <a:ext uri="{28A0092B-C50C-407E-A947-70E740481C1C}">
                <a14:useLocalDpi xmlns:a14="http://schemas.microsoft.com/office/drawing/2010/main" val="0"/>
              </a:ext>
            </a:extLst>
          </a:blip>
          <a:stretch>
            <a:fillRect/>
          </a:stretch>
        </p:blipFill>
        <p:spPr>
          <a:xfrm>
            <a:off x="10396009" y="531315"/>
            <a:ext cx="1092683" cy="4505908"/>
          </a:xfrm>
          <a:prstGeom prst="rect">
            <a:avLst/>
          </a:prstGeom>
        </p:spPr>
      </p:pic>
      <p:sp>
        <p:nvSpPr>
          <p:cNvPr id="19" name="TextBox 18">
            <a:extLst>
              <a:ext uri="{FF2B5EF4-FFF2-40B4-BE49-F238E27FC236}">
                <a16:creationId xmlns:a16="http://schemas.microsoft.com/office/drawing/2014/main" xmlns="" id="{B87F8B68-2E33-AF26-710E-869B8B922174}"/>
              </a:ext>
            </a:extLst>
          </p:cNvPr>
          <p:cNvSpPr txBox="1"/>
          <p:nvPr/>
        </p:nvSpPr>
        <p:spPr>
          <a:xfrm>
            <a:off x="10436176" y="5280092"/>
            <a:ext cx="1012347" cy="523220"/>
          </a:xfrm>
          <a:prstGeom prst="rect">
            <a:avLst/>
          </a:prstGeom>
          <a:noFill/>
        </p:spPr>
        <p:txBody>
          <a:bodyPr wrap="square" rtlCol="0">
            <a:spAutoFit/>
          </a:bodyPr>
          <a:lstStyle/>
          <a:p>
            <a:pPr algn="ctr"/>
            <a:r>
              <a:rPr lang="ru-RU" sz="2800" dirty="0">
                <a:latin typeface="Bahnschrift Light Condensed" panose="020B0502040204020203" pitchFamily="34" charset="0"/>
              </a:rPr>
              <a:t>369 р.</a:t>
            </a:r>
          </a:p>
        </p:txBody>
      </p:sp>
    </p:spTree>
    <p:extLst>
      <p:ext uri="{BB962C8B-B14F-4D97-AF65-F5344CB8AC3E}">
        <p14:creationId xmlns:p14="http://schemas.microsoft.com/office/powerpoint/2010/main" val="152253271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Другая 3">
      <a:dk1>
        <a:srgbClr val="7C2838"/>
      </a:dk1>
      <a:lt1>
        <a:srgbClr val="F6F4F4"/>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2013 - 2022"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1662</TotalTime>
  <Words>7106</Words>
  <Application>Microsoft Office PowerPoint</Application>
  <PresentationFormat>Произвольный</PresentationFormat>
  <Paragraphs>728</Paragraphs>
  <Slides>43</Slides>
  <Notes>43</Notes>
  <HiddenSlides>5</HiddenSlides>
  <MMClips>0</MMClips>
  <ScaleCrop>false</ScaleCrop>
  <HeadingPairs>
    <vt:vector size="6" baseType="variant">
      <vt:variant>
        <vt:lpstr>Использованные шрифты</vt:lpstr>
      </vt:variant>
      <vt:variant>
        <vt:i4>14</vt:i4>
      </vt:variant>
      <vt:variant>
        <vt:lpstr>Тема</vt:lpstr>
      </vt:variant>
      <vt:variant>
        <vt:i4>1</vt:i4>
      </vt:variant>
      <vt:variant>
        <vt:lpstr>Заголовки слайдов</vt:lpstr>
      </vt:variant>
      <vt:variant>
        <vt:i4>43</vt:i4>
      </vt:variant>
    </vt:vector>
  </HeadingPairs>
  <TitlesOfParts>
    <vt:vector size="58" baseType="lpstr">
      <vt:lpstr>Arial</vt:lpstr>
      <vt:lpstr>Tahoma</vt:lpstr>
      <vt:lpstr>Wingdings</vt:lpstr>
      <vt:lpstr>Calibri Light</vt:lpstr>
      <vt:lpstr>Montserrat</vt:lpstr>
      <vt:lpstr>Lora</vt:lpstr>
      <vt:lpstr>Bahnschrift SemiLight Condensed</vt:lpstr>
      <vt:lpstr>Raleway</vt:lpstr>
      <vt:lpstr>Proxima Nova</vt:lpstr>
      <vt:lpstr>Calibri</vt:lpstr>
      <vt:lpstr>Bahnschrift Light SemiCondensed</vt:lpstr>
      <vt:lpstr>Vetrino</vt:lpstr>
      <vt:lpstr>Aldhabi</vt:lpstr>
      <vt:lpstr>Bahnschrift Light Condensed</vt:lpstr>
      <vt:lpstr>Тема Office</vt:lpstr>
      <vt:lpstr> «HOW TO FEEL  A DEEFERENSE» </vt:lpstr>
      <vt:lpstr>Презентация PowerPoint</vt:lpstr>
      <vt:lpstr>ЧТО ТАКОЕ ВИНО?</vt:lpstr>
      <vt:lpstr>КЛАССИФИКАЦИЯ ВИН по цвету </vt:lpstr>
      <vt:lpstr>КЛАССИФИКАЦИЯ ВИН по сорту</vt:lpstr>
      <vt:lpstr>КЛАССИФИКАЦИЯ ВИН по содержанию сахара</vt:lpstr>
      <vt:lpstr>КЛАССИФИКАЦИЯ ВИН по содержанию CO</vt:lpstr>
      <vt:lpstr>КЛАССИФИКАЦИЯ ВИН по содержанию спирта</vt:lpstr>
      <vt:lpstr>КАК ВЫБРАТЬ БУТЫЛКУ?</vt:lpstr>
      <vt:lpstr>Презентация PowerPoint</vt:lpstr>
      <vt:lpstr>ЦВЕТ</vt:lpstr>
      <vt:lpstr>АРОМАТ</vt:lpstr>
      <vt:lpstr>АРОМАТ</vt:lpstr>
      <vt:lpstr>Презентация PowerPoint</vt:lpstr>
      <vt:lpstr>ВКУС!</vt:lpstr>
      <vt:lpstr>ПЛОТНОСТЬ</vt:lpstr>
      <vt:lpstr>САХАРИСТОСТЬ </vt:lpstr>
      <vt:lpstr>КИСЛОТНОСТЬ </vt:lpstr>
      <vt:lpstr>Презентация PowerPoint</vt:lpstr>
      <vt:lpstr>ТАНИННОСТЬ </vt:lpstr>
      <vt:lpstr>СПИРИТУОЗНОСТЬ</vt:lpstr>
      <vt:lpstr>ОТТЕНКИ </vt:lpstr>
      <vt:lpstr>ПОСЛЕВКУСИЕ </vt:lpstr>
      <vt:lpstr>БАЛАНС</vt:lpstr>
      <vt:lpstr>Chianti</vt:lpstr>
      <vt:lpstr>Chianti </vt:lpstr>
      <vt:lpstr>Chianti </vt:lpstr>
      <vt:lpstr>Chianti </vt:lpstr>
      <vt:lpstr>Chianti </vt:lpstr>
      <vt:lpstr>Chianti Classico San Leonino </vt:lpstr>
      <vt:lpstr>Valpolicella</vt:lpstr>
      <vt:lpstr>Valpolicella</vt:lpstr>
      <vt:lpstr>Valpolicella</vt:lpstr>
      <vt:lpstr>Valpolicella</vt:lpstr>
      <vt:lpstr>Valpolicella</vt:lpstr>
      <vt:lpstr>Valpolicella</vt:lpstr>
      <vt:lpstr>Valpolicella</vt:lpstr>
      <vt:lpstr>Valpolicella Doc Classico  </vt:lpstr>
      <vt:lpstr>Pleno Crianza </vt:lpstr>
      <vt:lpstr>Truffle Hunter Leda Barbera d'Asti  </vt:lpstr>
      <vt:lpstr>Mar y Luna Cabernet Franc Roble  </vt:lpstr>
      <vt:lpstr>Puente La Carolina Tempranillo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SEE  A DEEFERENSE»</dc:title>
  <dc:creator>Черныш Диана Владимировна</dc:creator>
  <cp:lastModifiedBy>VP</cp:lastModifiedBy>
  <cp:revision>149</cp:revision>
  <dcterms:created xsi:type="dcterms:W3CDTF">2023-03-14T23:03:34Z</dcterms:created>
  <dcterms:modified xsi:type="dcterms:W3CDTF">2023-12-27T11:31:08Z</dcterms:modified>
</cp:coreProperties>
</file>